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0"/>
  </p:notesMasterIdLst>
  <p:handoutMasterIdLst>
    <p:handoutMasterId r:id="rId11"/>
  </p:handoutMasterIdLst>
  <p:sldIdLst>
    <p:sldId id="344" r:id="rId2"/>
    <p:sldId id="331" r:id="rId3"/>
    <p:sldId id="336" r:id="rId4"/>
    <p:sldId id="337" r:id="rId5"/>
    <p:sldId id="339" r:id="rId6"/>
    <p:sldId id="340" r:id="rId7"/>
    <p:sldId id="341" r:id="rId8"/>
    <p:sldId id="342" r:id="rId9"/>
  </p:sldIdLst>
  <p:sldSz cx="9144000" cy="6858000" type="screen4x3"/>
  <p:notesSz cx="6858000" cy="9144000"/>
  <p:defaultTextStyle>
    <a:defPPr>
      <a:defRPr lang="en-US"/>
    </a:defPPr>
    <a:lvl1pPr algn="l" rtl="0" eaLnBrk="0" fontAlgn="base" hangingPunct="0">
      <a:spcBef>
        <a:spcPct val="0"/>
      </a:spcBef>
      <a:spcAft>
        <a:spcPct val="0"/>
      </a:spcAft>
      <a:defRPr sz="4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40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40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40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4000" kern="1200">
        <a:solidFill>
          <a:schemeClr val="tx1"/>
        </a:solidFill>
        <a:latin typeface="Times New Roman" pitchFamily="18" charset="0"/>
        <a:ea typeface="+mn-ea"/>
        <a:cs typeface="+mn-cs"/>
      </a:defRPr>
    </a:lvl5pPr>
    <a:lvl6pPr marL="2286000" algn="l" defTabSz="914400" rtl="0" eaLnBrk="1" latinLnBrk="0" hangingPunct="1">
      <a:defRPr sz="4000" kern="1200">
        <a:solidFill>
          <a:schemeClr val="tx1"/>
        </a:solidFill>
        <a:latin typeface="Times New Roman" pitchFamily="18" charset="0"/>
        <a:ea typeface="+mn-ea"/>
        <a:cs typeface="+mn-cs"/>
      </a:defRPr>
    </a:lvl6pPr>
    <a:lvl7pPr marL="2743200" algn="l" defTabSz="914400" rtl="0" eaLnBrk="1" latinLnBrk="0" hangingPunct="1">
      <a:defRPr sz="4000" kern="1200">
        <a:solidFill>
          <a:schemeClr val="tx1"/>
        </a:solidFill>
        <a:latin typeface="Times New Roman" pitchFamily="18" charset="0"/>
        <a:ea typeface="+mn-ea"/>
        <a:cs typeface="+mn-cs"/>
      </a:defRPr>
    </a:lvl7pPr>
    <a:lvl8pPr marL="3200400" algn="l" defTabSz="914400" rtl="0" eaLnBrk="1" latinLnBrk="0" hangingPunct="1">
      <a:defRPr sz="4000" kern="1200">
        <a:solidFill>
          <a:schemeClr val="tx1"/>
        </a:solidFill>
        <a:latin typeface="Times New Roman" pitchFamily="18" charset="0"/>
        <a:ea typeface="+mn-ea"/>
        <a:cs typeface="+mn-cs"/>
      </a:defRPr>
    </a:lvl8pPr>
    <a:lvl9pPr marL="3657600" algn="l" defTabSz="914400" rtl="0" eaLnBrk="1" latinLnBrk="0" hangingPunct="1">
      <a:defRPr sz="4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00"/>
    <a:srgbClr val="FF00FF"/>
    <a:srgbClr val="FF99FF"/>
    <a:srgbClr val="FF3300"/>
    <a:srgbClr val="00FFFF"/>
    <a:srgbClr val="3399FF"/>
    <a:srgbClr val="0033CC"/>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16" autoAdjust="0"/>
    <p:restoredTop sz="94673" autoAdjust="0"/>
  </p:normalViewPr>
  <p:slideViewPr>
    <p:cSldViewPr>
      <p:cViewPr varScale="1">
        <p:scale>
          <a:sx n="41" d="100"/>
          <a:sy n="41" d="100"/>
        </p:scale>
        <p:origin x="-130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4"/>
    </p:cViewPr>
  </p:sorterViewPr>
  <p:notesViewPr>
    <p:cSldViewPr>
      <p:cViewPr varScale="1">
        <p:scale>
          <a:sx n="43" d="100"/>
          <a:sy n="43" d="100"/>
        </p:scale>
        <p:origin x="-1476"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VnArial" pitchFamily="34" charset="0"/>
              </a:defRPr>
            </a:lvl1pPr>
          </a:lstStyle>
          <a:p>
            <a:pPr>
              <a:defRPr/>
            </a:pPr>
            <a:endParaRPr lang="en-US"/>
          </a:p>
        </p:txBody>
      </p:sp>
      <p:sp>
        <p:nvSpPr>
          <p:cNvPr id="174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VnArial" pitchFamily="34" charset="0"/>
              </a:defRPr>
            </a:lvl1pPr>
          </a:lstStyle>
          <a:p>
            <a:pPr>
              <a:defRPr/>
            </a:pPr>
            <a:endParaRPr lang="en-US"/>
          </a:p>
        </p:txBody>
      </p:sp>
      <p:sp>
        <p:nvSpPr>
          <p:cNvPr id="174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VnArial" pitchFamily="34" charset="0"/>
              </a:defRPr>
            </a:lvl1pPr>
          </a:lstStyle>
          <a:p>
            <a:pPr>
              <a:defRPr/>
            </a:pPr>
            <a:endParaRPr lang="en-US"/>
          </a:p>
        </p:txBody>
      </p:sp>
      <p:sp>
        <p:nvSpPr>
          <p:cNvPr id="174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VnArial" pitchFamily="34" charset="0"/>
              </a:defRPr>
            </a:lvl1pPr>
          </a:lstStyle>
          <a:p>
            <a:pPr>
              <a:defRPr/>
            </a:pPr>
            <a:fld id="{96158F3A-642C-473E-A5DF-0755C581410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VnArial" pitchFamily="34" charset="0"/>
              </a:defRPr>
            </a:lvl1pPr>
          </a:lstStyle>
          <a:p>
            <a:pPr>
              <a:defRPr/>
            </a:pPr>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VnArial" pitchFamily="34" charset="0"/>
              </a:defRPr>
            </a:lvl1pPr>
          </a:lstStyle>
          <a:p>
            <a:pPr>
              <a:defRPr/>
            </a:pPr>
            <a:endParaRPr lang="en-US"/>
          </a:p>
        </p:txBody>
      </p:sp>
      <p:sp>
        <p:nvSpPr>
          <p:cNvPr id="1126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VnArial" pitchFamily="34" charset="0"/>
              </a:defRPr>
            </a:lvl1pPr>
          </a:lstStyle>
          <a:p>
            <a:pPr>
              <a:defRPr/>
            </a:pPr>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VnArial" pitchFamily="34" charset="0"/>
              </a:defRPr>
            </a:lvl1pPr>
          </a:lstStyle>
          <a:p>
            <a:pPr>
              <a:defRPr/>
            </a:pPr>
            <a:fld id="{363173C5-000D-4278-AE7E-59CFF941620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n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n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n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n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n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US"/>
            </a:p>
          </p:txBody>
        </p:sp>
        <p:sp>
          <p:nvSpPr>
            <p:cNvPr id="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222226"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222227"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20" name="Rectangle 20"/>
          <p:cNvSpPr>
            <a:spLocks noGrp="1" noChangeArrowheads="1"/>
          </p:cNvSpPr>
          <p:nvPr>
            <p:ph type="dt" sz="quarter" idx="10"/>
          </p:nvPr>
        </p:nvSpPr>
        <p:spPr/>
        <p:txBody>
          <a:bodyPr/>
          <a:lstStyle>
            <a:lvl1pPr>
              <a:defRPr/>
            </a:lvl1pPr>
          </a:lstStyle>
          <a:p>
            <a:pPr>
              <a:defRPr/>
            </a:pPr>
            <a:endParaRPr lang="en-US"/>
          </a:p>
        </p:txBody>
      </p:sp>
      <p:sp>
        <p:nvSpPr>
          <p:cNvPr id="21" name="Rectangle 21"/>
          <p:cNvSpPr>
            <a:spLocks noGrp="1" noChangeArrowheads="1"/>
          </p:cNvSpPr>
          <p:nvPr>
            <p:ph type="ftr" sz="quarter" idx="11"/>
          </p:nvPr>
        </p:nvSpPr>
        <p:spPr/>
        <p:txBody>
          <a:bodyPr/>
          <a:lstStyle>
            <a:lvl1pPr>
              <a:defRPr/>
            </a:lvl1pPr>
          </a:lstStyle>
          <a:p>
            <a:pPr>
              <a:defRPr/>
            </a:pPr>
            <a:endParaRPr lang="en-US"/>
          </a:p>
        </p:txBody>
      </p:sp>
      <p:sp>
        <p:nvSpPr>
          <p:cNvPr id="22" name="Rectangle 22"/>
          <p:cNvSpPr>
            <a:spLocks noGrp="1" noChangeArrowheads="1"/>
          </p:cNvSpPr>
          <p:nvPr>
            <p:ph type="sldNum" sz="quarter" idx="12"/>
          </p:nvPr>
        </p:nvSpPr>
        <p:spPr/>
        <p:txBody>
          <a:bodyPr/>
          <a:lstStyle>
            <a:lvl1pPr>
              <a:defRPr/>
            </a:lvl1pPr>
          </a:lstStyle>
          <a:p>
            <a:pPr>
              <a:defRPr/>
            </a:pPr>
            <a:fld id="{C7644F5D-0B4D-4E85-B702-82E2EB48789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5E888167-7FF3-4AC5-8DDA-B985650E42F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42FD5BE6-B4B7-4353-A35A-5BE79523EFE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9"/>
          <p:cNvSpPr>
            <a:spLocks noGrp="1" noChangeArrowheads="1"/>
          </p:cNvSpPr>
          <p:nvPr>
            <p:ph type="dt" sz="half" idx="10"/>
          </p:nvPr>
        </p:nvSpPr>
        <p:spPr>
          <a:ln/>
        </p:spPr>
        <p:txBody>
          <a:bodyPr/>
          <a:lstStyle>
            <a:lvl1pPr>
              <a:defRPr/>
            </a:lvl1pPr>
          </a:lstStyle>
          <a:p>
            <a:pPr>
              <a:defRPr/>
            </a:pPr>
            <a:endParaRPr lang="en-US"/>
          </a:p>
        </p:txBody>
      </p:sp>
      <p:sp>
        <p:nvSpPr>
          <p:cNvPr id="7" name="Rectangle 20"/>
          <p:cNvSpPr>
            <a:spLocks noGrp="1" noChangeArrowheads="1"/>
          </p:cNvSpPr>
          <p:nvPr>
            <p:ph type="ftr" sz="quarter" idx="11"/>
          </p:nvPr>
        </p:nvSpPr>
        <p:spPr>
          <a:ln/>
        </p:spPr>
        <p:txBody>
          <a:bodyPr/>
          <a:lstStyle>
            <a:lvl1pPr>
              <a:defRPr/>
            </a:lvl1pPr>
          </a:lstStyle>
          <a:p>
            <a:pPr>
              <a:defRPr/>
            </a:pPr>
            <a:endParaRPr lang="en-US"/>
          </a:p>
        </p:txBody>
      </p:sp>
      <p:sp>
        <p:nvSpPr>
          <p:cNvPr id="8" name="Rectangle 21"/>
          <p:cNvSpPr>
            <a:spLocks noGrp="1" noChangeArrowheads="1"/>
          </p:cNvSpPr>
          <p:nvPr>
            <p:ph type="sldNum" sz="quarter" idx="12"/>
          </p:nvPr>
        </p:nvSpPr>
        <p:spPr>
          <a:ln/>
        </p:spPr>
        <p:txBody>
          <a:bodyPr/>
          <a:lstStyle>
            <a:lvl1pPr>
              <a:defRPr/>
            </a:lvl1pPr>
          </a:lstStyle>
          <a:p>
            <a:pPr>
              <a:defRPr/>
            </a:pPr>
            <a:fld id="{BA803824-F774-4CCC-AB71-8946321F915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11051FB0-2C44-4236-8CA0-5BA70B36451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8AAE668A-8599-4255-B1BE-6A4918DA733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F4EBF401-3E66-44A4-856D-1C3B7C6F38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137DD4A2-F328-4BCF-8A62-0C7B1505D89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217452DF-CD20-44FD-9001-BAAE640F57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8491E0CE-6F2D-4B2B-87F1-32D36777B3B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B981274D-C73C-44DA-A9FC-FD79922A6AF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F78A2DED-0975-41B6-A9BF-DBB44332452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BA747462-FEAC-4B79-89AD-1034DA4920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68738B98-863B-496F-910B-05187F0B8D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716463" y="5345113"/>
            <a:ext cx="4427537" cy="1512887"/>
            <a:chOff x="2971" y="3367"/>
            <a:chExt cx="2789" cy="953"/>
          </a:xfrm>
        </p:grpSpPr>
        <p:sp>
          <p:nvSpPr>
            <p:cNvPr id="1032" name="Freeform 3"/>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US"/>
            </a:p>
          </p:txBody>
        </p:sp>
        <p:sp>
          <p:nvSpPr>
            <p:cNvPr id="221188"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21189"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21190"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21191"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21192"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21193"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21194"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21195"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21196"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21197"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21198"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21199"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21200"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21201"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221202"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21203"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pPr>
              <a:defRPr/>
            </a:pPr>
            <a:endParaRPr lang="en-US"/>
          </a:p>
        </p:txBody>
      </p:sp>
      <p:sp>
        <p:nvSpPr>
          <p:cNvPr id="221204"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a:defRPr/>
            </a:pPr>
            <a:endParaRPr lang="en-US"/>
          </a:p>
        </p:txBody>
      </p:sp>
      <p:sp>
        <p:nvSpPr>
          <p:cNvPr id="221205"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mn-lt"/>
              </a:defRPr>
            </a:lvl1pPr>
          </a:lstStyle>
          <a:p>
            <a:pPr>
              <a:defRPr/>
            </a:pPr>
            <a:fld id="{798B3BFE-84AE-4DEC-A720-070DADC6B48D}" type="slidenum">
              <a:rPr lang="en-US"/>
              <a:pPr>
                <a:defRPr/>
              </a:pPr>
              <a:t>‹#›</a:t>
            </a:fld>
            <a:endParaRPr lang="en-US"/>
          </a:p>
        </p:txBody>
      </p:sp>
      <p:sp>
        <p:nvSpPr>
          <p:cNvPr id="221206"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12"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533400" y="381000"/>
            <a:ext cx="7543800" cy="701675"/>
          </a:xfrm>
          <a:prstGeom prst="rect">
            <a:avLst/>
          </a:prstGeom>
          <a:noFill/>
          <a:ln w="9525" algn="ctr">
            <a:noFill/>
            <a:miter lim="800000"/>
            <a:headEnd/>
            <a:tailEnd/>
          </a:ln>
        </p:spPr>
        <p:txBody>
          <a:bodyPr>
            <a:spAutoFit/>
          </a:bodyPr>
          <a:lstStyle/>
          <a:p>
            <a:pPr>
              <a:spcBef>
                <a:spcPct val="50000"/>
              </a:spcBef>
            </a:pPr>
            <a:endParaRPr lang="en-US">
              <a:latin typeface="Arial" charset="0"/>
            </a:endParaRPr>
          </a:p>
        </p:txBody>
      </p:sp>
      <p:sp>
        <p:nvSpPr>
          <p:cNvPr id="254981" name="Text Box 5"/>
          <p:cNvSpPr txBox="1">
            <a:spLocks noChangeArrowheads="1"/>
          </p:cNvSpPr>
          <p:nvPr/>
        </p:nvSpPr>
        <p:spPr bwMode="auto">
          <a:xfrm>
            <a:off x="685800" y="533400"/>
            <a:ext cx="8458200" cy="4968875"/>
          </a:xfrm>
          <a:prstGeom prst="rect">
            <a:avLst/>
          </a:prstGeom>
          <a:noFill/>
          <a:ln w="9525" algn="ctr">
            <a:noFill/>
            <a:miter lim="800000"/>
            <a:headEnd/>
            <a:tailEnd/>
          </a:ln>
          <a:effectLst/>
        </p:spPr>
        <p:txBody>
          <a:bodyPr>
            <a:spAutoFit/>
          </a:bodyPr>
          <a:lstStyle/>
          <a:p>
            <a:pPr algn="ctr">
              <a:spcBef>
                <a:spcPct val="50000"/>
              </a:spcBef>
              <a:defRPr/>
            </a:pPr>
            <a:r>
              <a:rPr lang="en-US" dirty="0">
                <a:solidFill>
                  <a:srgbClr val="FFCC00"/>
                </a:solidFill>
                <a:effectLst>
                  <a:outerShdw blurRad="38100" dist="38100" dir="2700000" algn="tl">
                    <a:srgbClr val="000000"/>
                  </a:outerShdw>
                </a:effectLst>
                <a:latin typeface="Arial"/>
              </a:rPr>
              <a:t/>
            </a:r>
            <a:br>
              <a:rPr lang="en-US" dirty="0">
                <a:solidFill>
                  <a:srgbClr val="FFCC00"/>
                </a:solidFill>
                <a:effectLst>
                  <a:outerShdw blurRad="38100" dist="38100" dir="2700000" algn="tl">
                    <a:srgbClr val="000000"/>
                  </a:outerShdw>
                </a:effectLst>
                <a:latin typeface="Arial"/>
              </a:rPr>
            </a:br>
            <a:r>
              <a:rPr lang="en-US" u="sng" dirty="0" err="1">
                <a:solidFill>
                  <a:srgbClr val="FFCC00"/>
                </a:solidFill>
                <a:effectLst>
                  <a:outerShdw blurRad="38100" dist="38100" dir="2700000" algn="tl">
                    <a:srgbClr val="000000"/>
                  </a:outerShdw>
                </a:effectLst>
                <a:latin typeface="Arial"/>
              </a:rPr>
              <a:t>Luyện</a:t>
            </a:r>
            <a:r>
              <a:rPr lang="en-US" u="sng" dirty="0">
                <a:solidFill>
                  <a:srgbClr val="FFCC00"/>
                </a:solidFill>
                <a:effectLst>
                  <a:outerShdw blurRad="38100" dist="38100" dir="2700000" algn="tl">
                    <a:srgbClr val="000000"/>
                  </a:outerShdw>
                </a:effectLst>
                <a:latin typeface="Arial"/>
              </a:rPr>
              <a:t> </a:t>
            </a:r>
            <a:r>
              <a:rPr lang="en-US" u="sng" dirty="0" err="1">
                <a:solidFill>
                  <a:srgbClr val="FFCC00"/>
                </a:solidFill>
                <a:effectLst>
                  <a:outerShdw blurRad="38100" dist="38100" dir="2700000" algn="tl">
                    <a:srgbClr val="000000"/>
                  </a:outerShdw>
                </a:effectLst>
                <a:latin typeface="Arial"/>
              </a:rPr>
              <a:t>từ</a:t>
            </a:r>
            <a:r>
              <a:rPr lang="en-US" u="sng" dirty="0">
                <a:solidFill>
                  <a:srgbClr val="FFCC00"/>
                </a:solidFill>
                <a:effectLst>
                  <a:outerShdw blurRad="38100" dist="38100" dir="2700000" algn="tl">
                    <a:srgbClr val="000000"/>
                  </a:outerShdw>
                </a:effectLst>
                <a:latin typeface="Arial"/>
              </a:rPr>
              <a:t> </a:t>
            </a:r>
            <a:r>
              <a:rPr lang="en-US" u="sng" dirty="0" err="1">
                <a:solidFill>
                  <a:srgbClr val="FFCC00"/>
                </a:solidFill>
                <a:effectLst>
                  <a:outerShdw blurRad="38100" dist="38100" dir="2700000" algn="tl">
                    <a:srgbClr val="000000"/>
                  </a:outerShdw>
                </a:effectLst>
                <a:latin typeface="Arial"/>
              </a:rPr>
              <a:t>và</a:t>
            </a:r>
            <a:r>
              <a:rPr lang="en-US" u="sng" dirty="0">
                <a:solidFill>
                  <a:srgbClr val="FFCC00"/>
                </a:solidFill>
                <a:effectLst>
                  <a:outerShdw blurRad="38100" dist="38100" dir="2700000" algn="tl">
                    <a:srgbClr val="000000"/>
                  </a:outerShdw>
                </a:effectLst>
                <a:latin typeface="Arial"/>
              </a:rPr>
              <a:t> </a:t>
            </a:r>
            <a:r>
              <a:rPr lang="en-US" u="sng" dirty="0" err="1">
                <a:solidFill>
                  <a:srgbClr val="FFCC00"/>
                </a:solidFill>
                <a:effectLst>
                  <a:outerShdw blurRad="38100" dist="38100" dir="2700000" algn="tl">
                    <a:srgbClr val="000000"/>
                  </a:outerShdw>
                </a:effectLst>
                <a:latin typeface="Arial"/>
              </a:rPr>
              <a:t>câu</a:t>
            </a:r>
            <a:endParaRPr lang="en-US" u="sng" dirty="0">
              <a:solidFill>
                <a:srgbClr val="FFCC00"/>
              </a:solidFill>
              <a:effectLst>
                <a:outerShdw blurRad="38100" dist="38100" dir="2700000" algn="tl">
                  <a:srgbClr val="000000"/>
                </a:outerShdw>
              </a:effectLst>
              <a:latin typeface="Arial"/>
            </a:endParaRPr>
          </a:p>
          <a:p>
            <a:pPr algn="ctr">
              <a:spcBef>
                <a:spcPct val="50000"/>
              </a:spcBef>
              <a:defRPr/>
            </a:pPr>
            <a:r>
              <a:rPr lang="en-US" u="sng" dirty="0" err="1">
                <a:solidFill>
                  <a:srgbClr val="FFCC00"/>
                </a:solidFill>
                <a:effectLst>
                  <a:outerShdw blurRad="38100" dist="38100" dir="2700000" algn="tl">
                    <a:srgbClr val="000000"/>
                  </a:outerShdw>
                </a:effectLst>
                <a:latin typeface="Arial"/>
              </a:rPr>
              <a:t>Kiểm</a:t>
            </a:r>
            <a:r>
              <a:rPr lang="en-US" u="sng" dirty="0">
                <a:solidFill>
                  <a:srgbClr val="FFCC00"/>
                </a:solidFill>
                <a:effectLst>
                  <a:outerShdw blurRad="38100" dist="38100" dir="2700000" algn="tl">
                    <a:srgbClr val="000000"/>
                  </a:outerShdw>
                </a:effectLst>
                <a:latin typeface="Arial"/>
              </a:rPr>
              <a:t> </a:t>
            </a:r>
            <a:r>
              <a:rPr lang="en-US" u="sng" dirty="0" err="1">
                <a:solidFill>
                  <a:srgbClr val="FFCC00"/>
                </a:solidFill>
                <a:effectLst>
                  <a:outerShdw blurRad="38100" dist="38100" dir="2700000" algn="tl">
                    <a:srgbClr val="000000"/>
                  </a:outerShdw>
                </a:effectLst>
                <a:latin typeface="Arial"/>
              </a:rPr>
              <a:t>tra</a:t>
            </a:r>
            <a:r>
              <a:rPr lang="en-US" u="sng" dirty="0">
                <a:solidFill>
                  <a:srgbClr val="FFCC00"/>
                </a:solidFill>
                <a:effectLst>
                  <a:outerShdw blurRad="38100" dist="38100" dir="2700000" algn="tl">
                    <a:srgbClr val="000000"/>
                  </a:outerShdw>
                </a:effectLst>
                <a:latin typeface="Arial"/>
              </a:rPr>
              <a:t> </a:t>
            </a:r>
            <a:r>
              <a:rPr lang="en-US" u="sng" dirty="0" err="1">
                <a:solidFill>
                  <a:srgbClr val="FFCC00"/>
                </a:solidFill>
                <a:effectLst>
                  <a:outerShdw blurRad="38100" dist="38100" dir="2700000" algn="tl">
                    <a:srgbClr val="000000"/>
                  </a:outerShdw>
                </a:effectLst>
                <a:latin typeface="Arial"/>
              </a:rPr>
              <a:t>bài</a:t>
            </a:r>
            <a:r>
              <a:rPr lang="en-US" u="sng" dirty="0">
                <a:solidFill>
                  <a:srgbClr val="FFCC00"/>
                </a:solidFill>
                <a:effectLst>
                  <a:outerShdw blurRad="38100" dist="38100" dir="2700000" algn="tl">
                    <a:srgbClr val="000000"/>
                  </a:outerShdw>
                </a:effectLst>
                <a:latin typeface="Arial"/>
              </a:rPr>
              <a:t> </a:t>
            </a:r>
            <a:r>
              <a:rPr lang="en-US" u="sng" dirty="0" err="1">
                <a:solidFill>
                  <a:srgbClr val="FFCC00"/>
                </a:solidFill>
                <a:effectLst>
                  <a:outerShdw blurRad="38100" dist="38100" dir="2700000" algn="tl">
                    <a:srgbClr val="000000"/>
                  </a:outerShdw>
                </a:effectLst>
                <a:latin typeface="Arial"/>
              </a:rPr>
              <a:t>cũ</a:t>
            </a:r>
            <a:r>
              <a:rPr lang="en-US" u="sng" dirty="0">
                <a:solidFill>
                  <a:srgbClr val="FFCC00"/>
                </a:solidFill>
                <a:effectLst>
                  <a:outerShdw blurRad="38100" dist="38100" dir="2700000" algn="tl">
                    <a:srgbClr val="000000"/>
                  </a:outerShdw>
                </a:effectLst>
                <a:latin typeface="Arial"/>
              </a:rPr>
              <a:t>:</a:t>
            </a:r>
          </a:p>
          <a:p>
            <a:pPr>
              <a:spcBef>
                <a:spcPct val="50000"/>
              </a:spcBef>
              <a:defRPr/>
            </a:pPr>
            <a:r>
              <a:rPr lang="en-US" dirty="0">
                <a:solidFill>
                  <a:srgbClr val="FFCC00"/>
                </a:solidFill>
                <a:effectLst>
                  <a:outerShdw blurRad="38100" dist="38100" dir="2700000" algn="tl">
                    <a:srgbClr val="000000"/>
                  </a:outerShdw>
                </a:effectLst>
                <a:latin typeface="Arial"/>
              </a:rPr>
              <a:t>1. -</a:t>
            </a:r>
            <a:r>
              <a:rPr lang="en-US" dirty="0" err="1">
                <a:solidFill>
                  <a:srgbClr val="FFCC00"/>
                </a:solidFill>
                <a:effectLst>
                  <a:outerShdw blurRad="38100" dist="38100" dir="2700000" algn="tl">
                    <a:srgbClr val="000000"/>
                  </a:outerShdw>
                </a:effectLst>
                <a:latin typeface="Arial"/>
              </a:rPr>
              <a:t>Thế</a:t>
            </a:r>
            <a:r>
              <a:rPr lang="en-US" dirty="0">
                <a:solidFill>
                  <a:srgbClr val="FFCC00"/>
                </a:solidFill>
                <a:effectLst>
                  <a:outerShdw blurRad="38100" dist="38100" dir="2700000" algn="tl">
                    <a:srgbClr val="000000"/>
                  </a:outerShdw>
                </a:effectLst>
                <a:latin typeface="Arial"/>
              </a:rPr>
              <a:t> </a:t>
            </a:r>
            <a:r>
              <a:rPr lang="en-US" dirty="0" err="1">
                <a:solidFill>
                  <a:srgbClr val="FFCC00"/>
                </a:solidFill>
                <a:effectLst>
                  <a:outerShdw blurRad="38100" dist="38100" dir="2700000" algn="tl">
                    <a:srgbClr val="000000"/>
                  </a:outerShdw>
                </a:effectLst>
                <a:latin typeface="Arial"/>
              </a:rPr>
              <a:t>nào</a:t>
            </a:r>
            <a:r>
              <a:rPr lang="en-US" dirty="0">
                <a:solidFill>
                  <a:srgbClr val="FFCC00"/>
                </a:solidFill>
                <a:effectLst>
                  <a:outerShdw blurRad="38100" dist="38100" dir="2700000" algn="tl">
                    <a:srgbClr val="000000"/>
                  </a:outerShdw>
                </a:effectLst>
                <a:latin typeface="Arial"/>
              </a:rPr>
              <a:t> </a:t>
            </a:r>
            <a:r>
              <a:rPr lang="en-US" dirty="0" err="1">
                <a:solidFill>
                  <a:srgbClr val="FFCC00"/>
                </a:solidFill>
                <a:effectLst>
                  <a:outerShdw blurRad="38100" dist="38100" dir="2700000" algn="tl">
                    <a:srgbClr val="000000"/>
                  </a:outerShdw>
                </a:effectLst>
                <a:latin typeface="Arial"/>
              </a:rPr>
              <a:t>là</a:t>
            </a:r>
            <a:r>
              <a:rPr lang="en-US" dirty="0">
                <a:solidFill>
                  <a:srgbClr val="FFCC00"/>
                </a:solidFill>
                <a:effectLst>
                  <a:outerShdw blurRad="38100" dist="38100" dir="2700000" algn="tl">
                    <a:srgbClr val="000000"/>
                  </a:outerShdw>
                </a:effectLst>
                <a:latin typeface="Arial"/>
              </a:rPr>
              <a:t> </a:t>
            </a:r>
            <a:r>
              <a:rPr lang="en-US" dirty="0" err="1">
                <a:solidFill>
                  <a:srgbClr val="FFCC00"/>
                </a:solidFill>
                <a:effectLst>
                  <a:outerShdw blurRad="38100" dist="38100" dir="2700000" algn="tl">
                    <a:srgbClr val="000000"/>
                  </a:outerShdw>
                </a:effectLst>
                <a:latin typeface="Arial"/>
              </a:rPr>
              <a:t>từ</a:t>
            </a:r>
            <a:r>
              <a:rPr lang="en-US" dirty="0">
                <a:solidFill>
                  <a:srgbClr val="FFCC00"/>
                </a:solidFill>
                <a:effectLst>
                  <a:outerShdw blurRad="38100" dist="38100" dir="2700000" algn="tl">
                    <a:srgbClr val="000000"/>
                  </a:outerShdw>
                </a:effectLst>
                <a:latin typeface="Arial"/>
              </a:rPr>
              <a:t> </a:t>
            </a:r>
            <a:r>
              <a:rPr lang="en-US" dirty="0" err="1">
                <a:solidFill>
                  <a:srgbClr val="FFCC00"/>
                </a:solidFill>
                <a:effectLst>
                  <a:outerShdw blurRad="38100" dist="38100" dir="2700000" algn="tl">
                    <a:srgbClr val="000000"/>
                  </a:outerShdw>
                </a:effectLst>
                <a:latin typeface="Arial"/>
              </a:rPr>
              <a:t>ghép</a:t>
            </a:r>
            <a:r>
              <a:rPr lang="en-US" dirty="0">
                <a:solidFill>
                  <a:srgbClr val="FFCC00"/>
                </a:solidFill>
                <a:effectLst>
                  <a:outerShdw blurRad="38100" dist="38100" dir="2700000" algn="tl">
                    <a:srgbClr val="000000"/>
                  </a:outerShdw>
                </a:effectLst>
                <a:latin typeface="Arial"/>
              </a:rPr>
              <a:t>? Cho </a:t>
            </a:r>
            <a:r>
              <a:rPr lang="en-US" dirty="0" err="1">
                <a:solidFill>
                  <a:srgbClr val="FFCC00"/>
                </a:solidFill>
                <a:effectLst>
                  <a:outerShdw blurRad="38100" dist="38100" dir="2700000" algn="tl">
                    <a:srgbClr val="000000"/>
                  </a:outerShdw>
                </a:effectLst>
                <a:latin typeface="Arial"/>
              </a:rPr>
              <a:t>ví</a:t>
            </a:r>
            <a:r>
              <a:rPr lang="en-US" dirty="0">
                <a:solidFill>
                  <a:srgbClr val="FFCC00"/>
                </a:solidFill>
                <a:effectLst>
                  <a:outerShdw blurRad="38100" dist="38100" dir="2700000" algn="tl">
                    <a:srgbClr val="000000"/>
                  </a:outerShdw>
                </a:effectLst>
                <a:latin typeface="Arial"/>
              </a:rPr>
              <a:t> </a:t>
            </a:r>
            <a:r>
              <a:rPr lang="en-US" dirty="0" err="1">
                <a:solidFill>
                  <a:srgbClr val="FFCC00"/>
                </a:solidFill>
                <a:effectLst>
                  <a:outerShdw blurRad="38100" dist="38100" dir="2700000" algn="tl">
                    <a:srgbClr val="000000"/>
                  </a:outerShdw>
                </a:effectLst>
                <a:latin typeface="Arial"/>
              </a:rPr>
              <a:t>dụ</a:t>
            </a:r>
            <a:endParaRPr lang="en-US" dirty="0">
              <a:solidFill>
                <a:srgbClr val="FFCC00"/>
              </a:solidFill>
              <a:effectLst>
                <a:outerShdw blurRad="38100" dist="38100" dir="2700000" algn="tl">
                  <a:srgbClr val="000000"/>
                </a:outerShdw>
              </a:effectLst>
              <a:latin typeface="Arial"/>
            </a:endParaRPr>
          </a:p>
          <a:p>
            <a:pPr>
              <a:spcBef>
                <a:spcPct val="50000"/>
              </a:spcBef>
              <a:defRPr/>
            </a:pPr>
            <a:r>
              <a:rPr lang="en-US" dirty="0">
                <a:solidFill>
                  <a:srgbClr val="FFCC00"/>
                </a:solidFill>
                <a:effectLst>
                  <a:outerShdw blurRad="38100" dist="38100" dir="2700000" algn="tl">
                    <a:srgbClr val="000000"/>
                  </a:outerShdw>
                </a:effectLst>
                <a:latin typeface="Arial"/>
              </a:rPr>
              <a:t>    -</a:t>
            </a:r>
            <a:r>
              <a:rPr lang="en-US" dirty="0" err="1">
                <a:solidFill>
                  <a:srgbClr val="FFCC00"/>
                </a:solidFill>
                <a:effectLst>
                  <a:outerShdw blurRad="38100" dist="38100" dir="2700000" algn="tl">
                    <a:srgbClr val="000000"/>
                  </a:outerShdw>
                </a:effectLst>
                <a:latin typeface="Arial"/>
              </a:rPr>
              <a:t>Thế</a:t>
            </a:r>
            <a:r>
              <a:rPr lang="en-US" dirty="0">
                <a:solidFill>
                  <a:srgbClr val="FFCC00"/>
                </a:solidFill>
                <a:effectLst>
                  <a:outerShdw blurRad="38100" dist="38100" dir="2700000" algn="tl">
                    <a:srgbClr val="000000"/>
                  </a:outerShdw>
                </a:effectLst>
                <a:latin typeface="Arial"/>
              </a:rPr>
              <a:t> </a:t>
            </a:r>
            <a:r>
              <a:rPr lang="en-US" dirty="0" err="1">
                <a:solidFill>
                  <a:srgbClr val="FFCC00"/>
                </a:solidFill>
                <a:effectLst>
                  <a:outerShdw blurRad="38100" dist="38100" dir="2700000" algn="tl">
                    <a:srgbClr val="000000"/>
                  </a:outerShdw>
                </a:effectLst>
                <a:latin typeface="Arial"/>
              </a:rPr>
              <a:t>nào</a:t>
            </a:r>
            <a:r>
              <a:rPr lang="en-US" dirty="0">
                <a:solidFill>
                  <a:srgbClr val="FFCC00"/>
                </a:solidFill>
                <a:effectLst>
                  <a:outerShdw blurRad="38100" dist="38100" dir="2700000" algn="tl">
                    <a:srgbClr val="000000"/>
                  </a:outerShdw>
                </a:effectLst>
                <a:latin typeface="Arial"/>
              </a:rPr>
              <a:t> </a:t>
            </a:r>
            <a:r>
              <a:rPr lang="en-US" dirty="0" err="1">
                <a:solidFill>
                  <a:srgbClr val="FFCC00"/>
                </a:solidFill>
                <a:effectLst>
                  <a:outerShdw blurRad="38100" dist="38100" dir="2700000" algn="tl">
                    <a:srgbClr val="000000"/>
                  </a:outerShdw>
                </a:effectLst>
                <a:latin typeface="Arial"/>
              </a:rPr>
              <a:t>là</a:t>
            </a:r>
            <a:r>
              <a:rPr lang="en-US" dirty="0">
                <a:solidFill>
                  <a:srgbClr val="FFCC00"/>
                </a:solidFill>
                <a:effectLst>
                  <a:outerShdw blurRad="38100" dist="38100" dir="2700000" algn="tl">
                    <a:srgbClr val="000000"/>
                  </a:outerShdw>
                </a:effectLst>
                <a:latin typeface="Arial"/>
              </a:rPr>
              <a:t> </a:t>
            </a:r>
            <a:r>
              <a:rPr lang="en-US" dirty="0" err="1">
                <a:solidFill>
                  <a:srgbClr val="FFCC00"/>
                </a:solidFill>
                <a:effectLst>
                  <a:outerShdw blurRad="38100" dist="38100" dir="2700000" algn="tl">
                    <a:srgbClr val="000000"/>
                  </a:outerShdw>
                </a:effectLst>
                <a:latin typeface="Arial"/>
              </a:rPr>
              <a:t>từ</a:t>
            </a:r>
            <a:r>
              <a:rPr lang="en-US" dirty="0">
                <a:solidFill>
                  <a:srgbClr val="FFCC00"/>
                </a:solidFill>
                <a:effectLst>
                  <a:outerShdw blurRad="38100" dist="38100" dir="2700000" algn="tl">
                    <a:srgbClr val="000000"/>
                  </a:outerShdw>
                </a:effectLst>
                <a:latin typeface="Arial"/>
              </a:rPr>
              <a:t> </a:t>
            </a:r>
            <a:r>
              <a:rPr lang="en-US" dirty="0" err="1">
                <a:solidFill>
                  <a:srgbClr val="FFCC00"/>
                </a:solidFill>
                <a:effectLst>
                  <a:outerShdw blurRad="38100" dist="38100" dir="2700000" algn="tl">
                    <a:srgbClr val="000000"/>
                  </a:outerShdw>
                </a:effectLst>
                <a:latin typeface="Arial"/>
              </a:rPr>
              <a:t>láy</a:t>
            </a:r>
            <a:r>
              <a:rPr lang="en-US" dirty="0">
                <a:solidFill>
                  <a:srgbClr val="FFCC00"/>
                </a:solidFill>
                <a:effectLst>
                  <a:outerShdw blurRad="38100" dist="38100" dir="2700000" algn="tl">
                    <a:srgbClr val="000000"/>
                  </a:outerShdw>
                </a:effectLst>
                <a:latin typeface="Arial"/>
              </a:rPr>
              <a:t>? Cho </a:t>
            </a:r>
            <a:r>
              <a:rPr lang="en-US" dirty="0" err="1">
                <a:solidFill>
                  <a:srgbClr val="FFCC00"/>
                </a:solidFill>
                <a:effectLst>
                  <a:outerShdw blurRad="38100" dist="38100" dir="2700000" algn="tl">
                    <a:srgbClr val="000000"/>
                  </a:outerShdw>
                </a:effectLst>
                <a:latin typeface="Arial"/>
              </a:rPr>
              <a:t>ví</a:t>
            </a:r>
            <a:r>
              <a:rPr lang="en-US" dirty="0">
                <a:solidFill>
                  <a:srgbClr val="FFCC00"/>
                </a:solidFill>
                <a:effectLst>
                  <a:outerShdw blurRad="38100" dist="38100" dir="2700000" algn="tl">
                    <a:srgbClr val="000000"/>
                  </a:outerShdw>
                </a:effectLst>
                <a:latin typeface="Arial"/>
              </a:rPr>
              <a:t> </a:t>
            </a:r>
            <a:r>
              <a:rPr lang="en-US" dirty="0" err="1">
                <a:solidFill>
                  <a:srgbClr val="FFCC00"/>
                </a:solidFill>
                <a:effectLst>
                  <a:outerShdw blurRad="38100" dist="38100" dir="2700000" algn="tl">
                    <a:srgbClr val="000000"/>
                  </a:outerShdw>
                </a:effectLst>
                <a:latin typeface="Arial"/>
              </a:rPr>
              <a:t>dụ</a:t>
            </a:r>
            <a:endParaRPr lang="en-US" dirty="0">
              <a:solidFill>
                <a:srgbClr val="FFCC00"/>
              </a:solidFill>
              <a:effectLst>
                <a:outerShdw blurRad="38100" dist="38100" dir="2700000" algn="tl">
                  <a:srgbClr val="000000"/>
                </a:outerShdw>
              </a:effectLst>
              <a:latin typeface="Arial"/>
            </a:endParaRPr>
          </a:p>
          <a:p>
            <a:pPr>
              <a:spcBef>
                <a:spcPct val="50000"/>
              </a:spcBef>
              <a:defRPr/>
            </a:pPr>
            <a:endParaRPr lang="en-US" dirty="0">
              <a:solidFill>
                <a:srgbClr val="FFCC00"/>
              </a:solidFill>
              <a:effectLst>
                <a:outerShdw blurRad="38100" dist="38100" dir="2700000" algn="tl">
                  <a:srgbClr val="000000"/>
                </a:outerShdw>
              </a:effectLst>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54981">
                                            <p:txEl>
                                              <p:pRg st="0" end="0"/>
                                            </p:txEl>
                                          </p:spTgt>
                                        </p:tgtEl>
                                        <p:attrNameLst>
                                          <p:attrName>style.visibility</p:attrName>
                                        </p:attrNameLst>
                                      </p:cBhvr>
                                      <p:to>
                                        <p:strVal val="visible"/>
                                      </p:to>
                                    </p:set>
                                    <p:animEffect transition="in" filter="box(in)">
                                      <p:cBhvr>
                                        <p:cTn id="7" dur="500"/>
                                        <p:tgtEl>
                                          <p:spTgt spid="254981">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54981">
                                            <p:txEl>
                                              <p:pRg st="1" end="1"/>
                                            </p:txEl>
                                          </p:spTgt>
                                        </p:tgtEl>
                                        <p:attrNameLst>
                                          <p:attrName>style.visibility</p:attrName>
                                        </p:attrNameLst>
                                      </p:cBhvr>
                                      <p:to>
                                        <p:strVal val="visible"/>
                                      </p:to>
                                    </p:set>
                                    <p:animEffect transition="in" filter="box(in)">
                                      <p:cBhvr>
                                        <p:cTn id="10" dur="500"/>
                                        <p:tgtEl>
                                          <p:spTgt spid="254981">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54981">
                                            <p:txEl>
                                              <p:pRg st="2" end="2"/>
                                            </p:txEl>
                                          </p:spTgt>
                                        </p:tgtEl>
                                        <p:attrNameLst>
                                          <p:attrName>style.visibility</p:attrName>
                                        </p:attrNameLst>
                                      </p:cBhvr>
                                      <p:to>
                                        <p:strVal val="visible"/>
                                      </p:to>
                                    </p:set>
                                    <p:animEffect transition="in" filter="box(in)">
                                      <p:cBhvr>
                                        <p:cTn id="13" dur="500"/>
                                        <p:tgtEl>
                                          <p:spTgt spid="254981">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54981">
                                            <p:txEl>
                                              <p:pRg st="3" end="3"/>
                                            </p:txEl>
                                          </p:spTgt>
                                        </p:tgtEl>
                                        <p:attrNameLst>
                                          <p:attrName>style.visibility</p:attrName>
                                        </p:attrNameLst>
                                      </p:cBhvr>
                                      <p:to>
                                        <p:strVal val="visible"/>
                                      </p:to>
                                    </p:set>
                                    <p:animEffect transition="in" filter="box(in)">
                                      <p:cBhvr>
                                        <p:cTn id="16" dur="500"/>
                                        <p:tgtEl>
                                          <p:spTgt spid="25498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457200" y="-11113"/>
            <a:ext cx="8229600" cy="1139826"/>
          </a:xfrm>
        </p:spPr>
        <p:txBody>
          <a:bodyPr/>
          <a:lstStyle/>
          <a:p>
            <a:pPr eaLnBrk="1" hangingPunct="1">
              <a:defRPr/>
            </a:pPr>
            <a:r>
              <a:rPr lang="en-US" sz="3600" u="sng" dirty="0" err="1" smtClean="0">
                <a:solidFill>
                  <a:srgbClr val="FFCC00"/>
                </a:solidFill>
              </a:rPr>
              <a:t>Luyện</a:t>
            </a:r>
            <a:r>
              <a:rPr lang="en-US" sz="3600" u="sng" dirty="0" smtClean="0">
                <a:solidFill>
                  <a:srgbClr val="FFCC00"/>
                </a:solidFill>
              </a:rPr>
              <a:t> </a:t>
            </a:r>
            <a:r>
              <a:rPr lang="en-US" sz="3600" u="sng" dirty="0" err="1" smtClean="0">
                <a:solidFill>
                  <a:srgbClr val="FFCC00"/>
                </a:solidFill>
              </a:rPr>
              <a:t>từ</a:t>
            </a:r>
            <a:r>
              <a:rPr lang="en-US" sz="3600" u="sng" dirty="0" smtClean="0">
                <a:solidFill>
                  <a:srgbClr val="FFCC00"/>
                </a:solidFill>
              </a:rPr>
              <a:t> </a:t>
            </a:r>
            <a:r>
              <a:rPr lang="en-US" sz="3600" u="sng" dirty="0" err="1" smtClean="0">
                <a:solidFill>
                  <a:srgbClr val="FFCC00"/>
                </a:solidFill>
              </a:rPr>
              <a:t>và</a:t>
            </a:r>
            <a:r>
              <a:rPr lang="en-US" sz="3600" u="sng" dirty="0" smtClean="0">
                <a:solidFill>
                  <a:srgbClr val="FFCC00"/>
                </a:solidFill>
              </a:rPr>
              <a:t> </a:t>
            </a:r>
            <a:r>
              <a:rPr lang="en-US" sz="3600" u="sng" dirty="0" err="1" smtClean="0">
                <a:solidFill>
                  <a:srgbClr val="FFCC00"/>
                </a:solidFill>
              </a:rPr>
              <a:t>câu</a:t>
            </a:r>
            <a:endParaRPr lang="en-US" sz="3600" u="sng" dirty="0" smtClean="0">
              <a:solidFill>
                <a:srgbClr val="FFCC00"/>
              </a:solidFill>
            </a:endParaRPr>
          </a:p>
        </p:txBody>
      </p:sp>
      <p:sp>
        <p:nvSpPr>
          <p:cNvPr id="211971" name="Rectangle 3"/>
          <p:cNvSpPr>
            <a:spLocks noGrp="1" noChangeArrowheads="1"/>
          </p:cNvSpPr>
          <p:nvPr>
            <p:ph type="body" sz="half" idx="1"/>
          </p:nvPr>
        </p:nvSpPr>
        <p:spPr>
          <a:xfrm>
            <a:off x="-268288" y="1146175"/>
            <a:ext cx="9144001" cy="2590800"/>
          </a:xfrm>
        </p:spPr>
        <p:txBody>
          <a:bodyPr/>
          <a:lstStyle/>
          <a:p>
            <a:pPr eaLnBrk="1" hangingPunct="1">
              <a:buFont typeface="Wingdings" pitchFamily="2" charset="2"/>
              <a:buNone/>
              <a:defRPr/>
            </a:pPr>
            <a:r>
              <a:rPr lang="en-US" dirty="0" smtClean="0">
                <a:latin typeface="Arial"/>
              </a:rPr>
              <a:t>	</a:t>
            </a:r>
            <a:r>
              <a:rPr lang="en-US" sz="4400" dirty="0" err="1" smtClean="0">
                <a:solidFill>
                  <a:srgbClr val="FFCC00"/>
                </a:solidFill>
                <a:latin typeface="Arial"/>
              </a:rPr>
              <a:t>Kiểm</a:t>
            </a:r>
            <a:r>
              <a:rPr lang="en-US" sz="4400" dirty="0" smtClean="0">
                <a:solidFill>
                  <a:srgbClr val="FFCC00"/>
                </a:solidFill>
                <a:latin typeface="Arial"/>
              </a:rPr>
              <a:t> </a:t>
            </a:r>
            <a:r>
              <a:rPr lang="en-US" sz="4400" dirty="0" err="1" smtClean="0">
                <a:solidFill>
                  <a:srgbClr val="FFCC00"/>
                </a:solidFill>
                <a:latin typeface="Arial"/>
              </a:rPr>
              <a:t>tra</a:t>
            </a:r>
            <a:r>
              <a:rPr lang="en-US" sz="4400" dirty="0" smtClean="0">
                <a:solidFill>
                  <a:srgbClr val="FFCC00"/>
                </a:solidFill>
                <a:latin typeface="Arial"/>
              </a:rPr>
              <a:t> </a:t>
            </a:r>
            <a:r>
              <a:rPr lang="en-US" sz="4400" dirty="0" err="1" smtClean="0">
                <a:solidFill>
                  <a:srgbClr val="FFCC00"/>
                </a:solidFill>
                <a:latin typeface="Arial"/>
              </a:rPr>
              <a:t>bài</a:t>
            </a:r>
            <a:r>
              <a:rPr lang="en-US" sz="4400" dirty="0" smtClean="0">
                <a:solidFill>
                  <a:srgbClr val="FFCC00"/>
                </a:solidFill>
                <a:latin typeface="Arial"/>
              </a:rPr>
              <a:t> </a:t>
            </a:r>
            <a:r>
              <a:rPr lang="en-US" sz="4400" dirty="0" err="1" smtClean="0">
                <a:solidFill>
                  <a:srgbClr val="FFCC00"/>
                </a:solidFill>
                <a:latin typeface="Arial"/>
              </a:rPr>
              <a:t>cũ</a:t>
            </a:r>
            <a:r>
              <a:rPr lang="en-US" sz="4400" dirty="0" smtClean="0">
                <a:solidFill>
                  <a:srgbClr val="FFCC00"/>
                </a:solidFill>
                <a:latin typeface="Arial"/>
              </a:rPr>
              <a:t>:</a:t>
            </a:r>
          </a:p>
          <a:p>
            <a:pPr eaLnBrk="1" hangingPunct="1">
              <a:buFont typeface="Wingdings" pitchFamily="2" charset="2"/>
              <a:buNone/>
              <a:defRPr/>
            </a:pPr>
            <a:r>
              <a:rPr lang="en-US" sz="2800" dirty="0" smtClean="0">
                <a:solidFill>
                  <a:srgbClr val="FFCC00"/>
                </a:solidFill>
                <a:latin typeface="Arial"/>
              </a:rPr>
              <a:t>	 2. </a:t>
            </a:r>
            <a:r>
              <a:rPr lang="en-US" i="1" dirty="0" err="1" smtClean="0">
                <a:solidFill>
                  <a:srgbClr val="FFCC00"/>
                </a:solidFill>
                <a:latin typeface="Arial"/>
              </a:rPr>
              <a:t>Phân</a:t>
            </a:r>
            <a:r>
              <a:rPr lang="en-US" i="1" dirty="0" smtClean="0">
                <a:solidFill>
                  <a:srgbClr val="FFCC00"/>
                </a:solidFill>
                <a:latin typeface="Arial"/>
              </a:rPr>
              <a:t> </a:t>
            </a:r>
            <a:r>
              <a:rPr lang="en-US" i="1" dirty="0" err="1" smtClean="0">
                <a:solidFill>
                  <a:srgbClr val="FFCC00"/>
                </a:solidFill>
                <a:latin typeface="Arial"/>
              </a:rPr>
              <a:t>các</a:t>
            </a:r>
            <a:r>
              <a:rPr lang="en-US" i="1" dirty="0" smtClean="0">
                <a:solidFill>
                  <a:srgbClr val="FFCC00"/>
                </a:solidFill>
                <a:latin typeface="Arial"/>
              </a:rPr>
              <a:t> </a:t>
            </a:r>
            <a:r>
              <a:rPr lang="en-US" i="1" dirty="0" err="1" smtClean="0">
                <a:solidFill>
                  <a:srgbClr val="FFCC00"/>
                </a:solidFill>
                <a:latin typeface="Arial"/>
              </a:rPr>
              <a:t>từ</a:t>
            </a:r>
            <a:r>
              <a:rPr lang="en-US" i="1" dirty="0" smtClean="0">
                <a:solidFill>
                  <a:srgbClr val="FFCC00"/>
                </a:solidFill>
                <a:latin typeface="Arial"/>
              </a:rPr>
              <a:t> </a:t>
            </a:r>
            <a:r>
              <a:rPr lang="en-US" i="1" dirty="0" err="1" smtClean="0">
                <a:solidFill>
                  <a:srgbClr val="FFCC00"/>
                </a:solidFill>
                <a:latin typeface="Arial"/>
              </a:rPr>
              <a:t>phức</a:t>
            </a:r>
            <a:r>
              <a:rPr lang="en-US" i="1" dirty="0" smtClean="0">
                <a:solidFill>
                  <a:srgbClr val="FFCC00"/>
                </a:solidFill>
                <a:latin typeface="Arial"/>
              </a:rPr>
              <a:t> </a:t>
            </a:r>
            <a:r>
              <a:rPr lang="en-US" i="1" dirty="0" err="1" smtClean="0">
                <a:solidFill>
                  <a:srgbClr val="FFCC00"/>
                </a:solidFill>
                <a:latin typeface="Arial"/>
              </a:rPr>
              <a:t>sau</a:t>
            </a:r>
            <a:r>
              <a:rPr lang="en-US" i="1" dirty="0" smtClean="0">
                <a:solidFill>
                  <a:srgbClr val="FFCC00"/>
                </a:solidFill>
                <a:latin typeface="Arial"/>
              </a:rPr>
              <a:t> </a:t>
            </a:r>
            <a:r>
              <a:rPr lang="en-US" i="1" dirty="0" err="1" smtClean="0">
                <a:solidFill>
                  <a:srgbClr val="FFCC00"/>
                </a:solidFill>
                <a:latin typeface="Arial"/>
              </a:rPr>
              <a:t>thành</a:t>
            </a:r>
            <a:r>
              <a:rPr lang="en-US" i="1" dirty="0" smtClean="0">
                <a:solidFill>
                  <a:srgbClr val="FFCC00"/>
                </a:solidFill>
                <a:latin typeface="Arial"/>
              </a:rPr>
              <a:t> </a:t>
            </a:r>
            <a:r>
              <a:rPr lang="en-US" i="1" dirty="0" err="1" smtClean="0">
                <a:solidFill>
                  <a:srgbClr val="FFCC00"/>
                </a:solidFill>
                <a:latin typeface="Arial"/>
              </a:rPr>
              <a:t>từ</a:t>
            </a:r>
            <a:r>
              <a:rPr lang="en-US" i="1" dirty="0" smtClean="0">
                <a:solidFill>
                  <a:srgbClr val="FFCC00"/>
                </a:solidFill>
                <a:latin typeface="Arial"/>
              </a:rPr>
              <a:t> </a:t>
            </a:r>
            <a:r>
              <a:rPr lang="en-US" i="1" dirty="0" err="1" smtClean="0">
                <a:solidFill>
                  <a:srgbClr val="FFCC00"/>
                </a:solidFill>
                <a:latin typeface="Arial"/>
              </a:rPr>
              <a:t>ghép</a:t>
            </a:r>
            <a:r>
              <a:rPr lang="en-US" i="1" dirty="0" smtClean="0">
                <a:solidFill>
                  <a:srgbClr val="FFCC00"/>
                </a:solidFill>
                <a:latin typeface="Arial"/>
              </a:rPr>
              <a:t> </a:t>
            </a:r>
            <a:r>
              <a:rPr lang="en-US" i="1" dirty="0" err="1" smtClean="0">
                <a:solidFill>
                  <a:srgbClr val="FFCC00"/>
                </a:solidFill>
                <a:latin typeface="Arial"/>
              </a:rPr>
              <a:t>và</a:t>
            </a:r>
            <a:r>
              <a:rPr lang="en-US" i="1" dirty="0" smtClean="0">
                <a:solidFill>
                  <a:srgbClr val="FFCC00"/>
                </a:solidFill>
                <a:latin typeface="Arial"/>
              </a:rPr>
              <a:t> </a:t>
            </a:r>
            <a:r>
              <a:rPr lang="en-US" i="1" dirty="0" err="1" smtClean="0">
                <a:solidFill>
                  <a:srgbClr val="FFCC00"/>
                </a:solidFill>
                <a:latin typeface="Arial"/>
              </a:rPr>
              <a:t>từ</a:t>
            </a:r>
            <a:r>
              <a:rPr lang="en-US" i="1" dirty="0" smtClean="0">
                <a:solidFill>
                  <a:srgbClr val="FFCC00"/>
                </a:solidFill>
                <a:latin typeface="Arial"/>
              </a:rPr>
              <a:t> </a:t>
            </a:r>
            <a:r>
              <a:rPr lang="en-US" i="1" dirty="0" err="1" smtClean="0">
                <a:solidFill>
                  <a:srgbClr val="FFCC00"/>
                </a:solidFill>
                <a:latin typeface="Arial"/>
              </a:rPr>
              <a:t>láy</a:t>
            </a:r>
            <a:r>
              <a:rPr lang="en-US" i="1" dirty="0" smtClean="0">
                <a:solidFill>
                  <a:srgbClr val="FFCC00"/>
                </a:solidFill>
                <a:latin typeface="Arial"/>
              </a:rPr>
              <a:t>:</a:t>
            </a:r>
            <a:r>
              <a:rPr lang="en-US" dirty="0" smtClean="0">
                <a:solidFill>
                  <a:srgbClr val="FFCC00"/>
                </a:solidFill>
                <a:latin typeface="Arial"/>
              </a:rPr>
              <a:t> </a:t>
            </a:r>
            <a:r>
              <a:rPr lang="en-US" dirty="0" err="1" smtClean="0">
                <a:solidFill>
                  <a:srgbClr val="FF00FF"/>
                </a:solidFill>
                <a:latin typeface="Arial"/>
              </a:rPr>
              <a:t>nhà</a:t>
            </a:r>
            <a:r>
              <a:rPr lang="en-US" dirty="0" smtClean="0">
                <a:solidFill>
                  <a:srgbClr val="FF00FF"/>
                </a:solidFill>
                <a:latin typeface="Arial"/>
              </a:rPr>
              <a:t> </a:t>
            </a:r>
            <a:r>
              <a:rPr lang="en-US" dirty="0" err="1" smtClean="0">
                <a:solidFill>
                  <a:srgbClr val="FF00FF"/>
                </a:solidFill>
                <a:latin typeface="Arial"/>
              </a:rPr>
              <a:t>cửa</a:t>
            </a:r>
            <a:r>
              <a:rPr lang="en-US" dirty="0" smtClean="0">
                <a:solidFill>
                  <a:srgbClr val="FF00FF"/>
                </a:solidFill>
                <a:latin typeface="Arial"/>
              </a:rPr>
              <a:t>, </a:t>
            </a:r>
            <a:r>
              <a:rPr lang="en-US" dirty="0" err="1" smtClean="0">
                <a:solidFill>
                  <a:srgbClr val="FF00FF"/>
                </a:solidFill>
                <a:latin typeface="Arial"/>
              </a:rPr>
              <a:t>đẹp</a:t>
            </a:r>
            <a:r>
              <a:rPr lang="en-US" dirty="0" smtClean="0">
                <a:solidFill>
                  <a:srgbClr val="FF00FF"/>
                </a:solidFill>
                <a:latin typeface="Arial"/>
              </a:rPr>
              <a:t> </a:t>
            </a:r>
            <a:r>
              <a:rPr lang="en-US" dirty="0" err="1" smtClean="0">
                <a:solidFill>
                  <a:srgbClr val="FF00FF"/>
                </a:solidFill>
                <a:latin typeface="Arial"/>
              </a:rPr>
              <a:t>đẽ</a:t>
            </a:r>
            <a:r>
              <a:rPr lang="en-US" dirty="0" smtClean="0">
                <a:solidFill>
                  <a:srgbClr val="FF00FF"/>
                </a:solidFill>
                <a:latin typeface="Arial"/>
              </a:rPr>
              <a:t>, </a:t>
            </a:r>
            <a:r>
              <a:rPr lang="en-US" dirty="0" err="1" smtClean="0">
                <a:solidFill>
                  <a:srgbClr val="FF00FF"/>
                </a:solidFill>
                <a:latin typeface="Arial"/>
              </a:rPr>
              <a:t>mặt</a:t>
            </a:r>
            <a:r>
              <a:rPr lang="en-US" dirty="0" smtClean="0">
                <a:solidFill>
                  <a:srgbClr val="FF00FF"/>
                </a:solidFill>
                <a:latin typeface="Arial"/>
              </a:rPr>
              <a:t> </a:t>
            </a:r>
            <a:r>
              <a:rPr lang="en-US" dirty="0" err="1" smtClean="0">
                <a:solidFill>
                  <a:srgbClr val="FF00FF"/>
                </a:solidFill>
                <a:latin typeface="Arial"/>
              </a:rPr>
              <a:t>mũi</a:t>
            </a:r>
            <a:r>
              <a:rPr lang="en-US" dirty="0" smtClean="0">
                <a:solidFill>
                  <a:srgbClr val="FF00FF"/>
                </a:solidFill>
                <a:latin typeface="Arial"/>
              </a:rPr>
              <a:t>, </a:t>
            </a:r>
            <a:r>
              <a:rPr lang="en-US" dirty="0" err="1" smtClean="0">
                <a:solidFill>
                  <a:srgbClr val="FF00FF"/>
                </a:solidFill>
                <a:latin typeface="Arial"/>
              </a:rPr>
              <a:t>xe</a:t>
            </a:r>
            <a:r>
              <a:rPr lang="en-US" dirty="0" smtClean="0">
                <a:solidFill>
                  <a:srgbClr val="FF00FF"/>
                </a:solidFill>
                <a:latin typeface="Arial"/>
              </a:rPr>
              <a:t> </a:t>
            </a:r>
            <a:r>
              <a:rPr lang="en-US" dirty="0" err="1" smtClean="0">
                <a:solidFill>
                  <a:srgbClr val="FF00FF"/>
                </a:solidFill>
                <a:latin typeface="Arial"/>
              </a:rPr>
              <a:t>đạp</a:t>
            </a:r>
            <a:r>
              <a:rPr lang="en-US" dirty="0" smtClean="0">
                <a:solidFill>
                  <a:srgbClr val="FF00FF"/>
                </a:solidFill>
                <a:latin typeface="Arial"/>
              </a:rPr>
              <a:t>, </a:t>
            </a:r>
            <a:r>
              <a:rPr lang="en-US" dirty="0" err="1" smtClean="0">
                <a:solidFill>
                  <a:srgbClr val="FF00FF"/>
                </a:solidFill>
                <a:latin typeface="Arial"/>
              </a:rPr>
              <a:t>xinh</a:t>
            </a:r>
            <a:r>
              <a:rPr lang="en-US" dirty="0" smtClean="0">
                <a:solidFill>
                  <a:srgbClr val="FF00FF"/>
                </a:solidFill>
                <a:latin typeface="Arial"/>
              </a:rPr>
              <a:t> </a:t>
            </a:r>
            <a:r>
              <a:rPr lang="en-US" dirty="0" err="1" smtClean="0">
                <a:solidFill>
                  <a:srgbClr val="FF00FF"/>
                </a:solidFill>
                <a:latin typeface="Arial"/>
              </a:rPr>
              <a:t>xắn</a:t>
            </a:r>
            <a:r>
              <a:rPr lang="en-US" dirty="0" smtClean="0">
                <a:solidFill>
                  <a:srgbClr val="FF00FF"/>
                </a:solidFill>
                <a:latin typeface="Arial"/>
              </a:rPr>
              <a:t>, </a:t>
            </a:r>
            <a:r>
              <a:rPr lang="en-US" dirty="0" err="1" smtClean="0">
                <a:solidFill>
                  <a:srgbClr val="FF00FF"/>
                </a:solidFill>
                <a:latin typeface="Arial"/>
              </a:rPr>
              <a:t>quanh</a:t>
            </a:r>
            <a:r>
              <a:rPr lang="en-US" dirty="0" smtClean="0">
                <a:solidFill>
                  <a:srgbClr val="FF00FF"/>
                </a:solidFill>
                <a:latin typeface="Arial"/>
              </a:rPr>
              <a:t> co, </a:t>
            </a:r>
            <a:r>
              <a:rPr lang="en-US" dirty="0" err="1" smtClean="0">
                <a:solidFill>
                  <a:srgbClr val="FF00FF"/>
                </a:solidFill>
                <a:latin typeface="Arial"/>
              </a:rPr>
              <a:t>săn</a:t>
            </a:r>
            <a:r>
              <a:rPr lang="en-US" dirty="0" smtClean="0">
                <a:solidFill>
                  <a:srgbClr val="FF00FF"/>
                </a:solidFill>
                <a:latin typeface="Arial"/>
              </a:rPr>
              <a:t> </a:t>
            </a:r>
            <a:r>
              <a:rPr lang="en-US" dirty="0" err="1" smtClean="0">
                <a:solidFill>
                  <a:srgbClr val="FF00FF"/>
                </a:solidFill>
                <a:latin typeface="Arial"/>
              </a:rPr>
              <a:t>bắn</a:t>
            </a:r>
            <a:endParaRPr lang="en-US" dirty="0" smtClean="0">
              <a:solidFill>
                <a:srgbClr val="FF00FF"/>
              </a:solidFill>
              <a:latin typeface="Arial"/>
            </a:endParaRPr>
          </a:p>
        </p:txBody>
      </p:sp>
      <p:graphicFrame>
        <p:nvGraphicFramePr>
          <p:cNvPr id="212058" name="Group 90"/>
          <p:cNvGraphicFramePr>
            <a:graphicFrameLocks noGrp="1"/>
          </p:cNvGraphicFramePr>
          <p:nvPr>
            <p:ph sz="quarter" idx="2"/>
          </p:nvPr>
        </p:nvGraphicFramePr>
        <p:xfrm>
          <a:off x="962025" y="3789363"/>
          <a:ext cx="7343775" cy="2066925"/>
        </p:xfrm>
        <a:graphic>
          <a:graphicData uri="http://schemas.openxmlformats.org/drawingml/2006/table">
            <a:tbl>
              <a:tblPr/>
              <a:tblGrid>
                <a:gridCol w="3621088"/>
                <a:gridCol w="3722687"/>
              </a:tblGrid>
              <a:tr h="63998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3600" b="1" i="0" u="none" strike="noStrike" cap="none" normalizeH="0" baseline="0" smtClean="0">
                          <a:ln>
                            <a:noFill/>
                          </a:ln>
                          <a:solidFill>
                            <a:srgbClr val="FFCC00"/>
                          </a:solidFill>
                          <a:effectLst>
                            <a:outerShdw blurRad="38100" dist="38100" dir="2700000" algn="tl">
                              <a:srgbClr val="000000"/>
                            </a:outerShdw>
                          </a:effectLst>
                          <a:latin typeface="Times New Roman" pitchFamily="18" charset="0"/>
                        </a:rPr>
                        <a:t>Từ ghép</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3600" b="1" i="0" u="none" strike="noStrike" cap="none" normalizeH="0" baseline="0" smtClean="0">
                          <a:ln>
                            <a:noFill/>
                          </a:ln>
                          <a:solidFill>
                            <a:srgbClr val="FFCC00"/>
                          </a:solidFill>
                          <a:effectLst>
                            <a:outerShdw blurRad="38100" dist="38100" dir="2700000" algn="tl">
                              <a:srgbClr val="000000"/>
                            </a:outerShdw>
                          </a:effectLst>
                          <a:latin typeface="Times New Roman" pitchFamily="18" charset="0"/>
                        </a:rPr>
                        <a:t>Từ láy</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2694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3200" b="0" i="0" u="none" strike="noStrike" cap="none" normalizeH="0" baseline="0" smtClean="0">
                          <a:ln>
                            <a:noFill/>
                          </a:ln>
                          <a:solidFill>
                            <a:srgbClr val="FFCC00"/>
                          </a:solidFill>
                          <a:effectLst>
                            <a:outerShdw blurRad="38100" dist="38100" dir="2700000" algn="tl">
                              <a:srgbClr val="000000"/>
                            </a:outerShdw>
                          </a:effectLst>
                          <a:latin typeface="Times New Roman" pitchFamily="18" charset="0"/>
                        </a:rPr>
                        <a:t>nhà cửa, mặt mũi, xe đạp, săn bắn</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3200" b="0" i="0" u="none" strike="noStrike" cap="none" normalizeH="0" baseline="0" smtClean="0">
                          <a:ln>
                            <a:noFill/>
                          </a:ln>
                          <a:solidFill>
                            <a:srgbClr val="FFCC00"/>
                          </a:solidFill>
                          <a:effectLst>
                            <a:outerShdw blurRad="38100" dist="38100" dir="2700000" algn="tl">
                              <a:srgbClr val="000000"/>
                            </a:outerShdw>
                          </a:effectLst>
                          <a:latin typeface="Times New Roman" pitchFamily="18" charset="0"/>
                        </a:rPr>
                        <a:t>đẹp đẽ, xinh xắn, quanh co</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211970"/>
                                        </p:tgtEl>
                                        <p:attrNameLst>
                                          <p:attrName>style.visibility</p:attrName>
                                        </p:attrNameLst>
                                      </p:cBhvr>
                                      <p:to>
                                        <p:strVal val="visible"/>
                                      </p:to>
                                    </p:set>
                                    <p:anim calcmode="lin" valueType="num">
                                      <p:cBhvr>
                                        <p:cTn id="7" dur="500" fill="hold"/>
                                        <p:tgtEl>
                                          <p:spTgt spid="211970"/>
                                        </p:tgtEl>
                                        <p:attrNameLst>
                                          <p:attrName>ppt_w</p:attrName>
                                        </p:attrNameLst>
                                      </p:cBhvr>
                                      <p:tavLst>
                                        <p:tav tm="0">
                                          <p:val>
                                            <p:fltVal val="0"/>
                                          </p:val>
                                        </p:tav>
                                        <p:tav tm="100000">
                                          <p:val>
                                            <p:strVal val="#ppt_w"/>
                                          </p:val>
                                        </p:tav>
                                      </p:tavLst>
                                    </p:anim>
                                    <p:anim calcmode="lin" valueType="num">
                                      <p:cBhvr>
                                        <p:cTn id="8" dur="500" fill="hold"/>
                                        <p:tgtEl>
                                          <p:spTgt spid="211970"/>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211971"/>
                                        </p:tgtEl>
                                        <p:attrNameLst>
                                          <p:attrName>style.visibility</p:attrName>
                                        </p:attrNameLst>
                                      </p:cBhvr>
                                      <p:to>
                                        <p:strVal val="visible"/>
                                      </p:to>
                                    </p:set>
                                    <p:anim to="" calcmode="lin" valueType="num">
                                      <p:cBhvr>
                                        <p:cTn id="13" dur="1" fill="hold"/>
                                        <p:tgtEl>
                                          <p:spTgt spid="211971"/>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212058"/>
                                        </p:tgtEl>
                                        <p:attrNameLst>
                                          <p:attrName>style.visibility</p:attrName>
                                        </p:attrNameLst>
                                      </p:cBhvr>
                                      <p:to>
                                        <p:strVal val="visible"/>
                                      </p:to>
                                    </p:set>
                                    <p:animEffect transition="in" filter="checkerboard(across)">
                                      <p:cBhvr>
                                        <p:cTn id="18" dur="500"/>
                                        <p:tgtEl>
                                          <p:spTgt spid="212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0" grpId="0"/>
      <p:bldP spid="21197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a:xfrm>
            <a:off x="457200" y="0"/>
            <a:ext cx="8686800" cy="1139825"/>
          </a:xfrm>
        </p:spPr>
        <p:txBody>
          <a:bodyPr/>
          <a:lstStyle/>
          <a:p>
            <a:pPr eaLnBrk="1" hangingPunct="1">
              <a:defRPr/>
            </a:pPr>
            <a:r>
              <a:rPr lang="en-US" sz="3600" u="sng" dirty="0" err="1" smtClean="0">
                <a:solidFill>
                  <a:srgbClr val="FFCC00"/>
                </a:solidFill>
              </a:rPr>
              <a:t>Luyện</a:t>
            </a:r>
            <a:r>
              <a:rPr lang="en-US" sz="3600" u="sng" dirty="0" smtClean="0">
                <a:solidFill>
                  <a:srgbClr val="FFCC00"/>
                </a:solidFill>
              </a:rPr>
              <a:t> </a:t>
            </a:r>
            <a:r>
              <a:rPr lang="en-US" sz="3600" u="sng" dirty="0" err="1" smtClean="0">
                <a:solidFill>
                  <a:srgbClr val="FFCC00"/>
                </a:solidFill>
              </a:rPr>
              <a:t>từ</a:t>
            </a:r>
            <a:r>
              <a:rPr lang="en-US" sz="3600" u="sng" dirty="0" smtClean="0">
                <a:solidFill>
                  <a:srgbClr val="FFCC00"/>
                </a:solidFill>
              </a:rPr>
              <a:t> </a:t>
            </a:r>
            <a:r>
              <a:rPr lang="en-US" sz="3600" u="sng" dirty="0" err="1" smtClean="0">
                <a:solidFill>
                  <a:srgbClr val="FFCC00"/>
                </a:solidFill>
              </a:rPr>
              <a:t>và</a:t>
            </a:r>
            <a:r>
              <a:rPr lang="en-US" sz="3600" u="sng" dirty="0" smtClean="0">
                <a:solidFill>
                  <a:srgbClr val="FFCC00"/>
                </a:solidFill>
              </a:rPr>
              <a:t> </a:t>
            </a:r>
            <a:r>
              <a:rPr lang="en-US" sz="3600" u="sng" dirty="0" err="1" smtClean="0">
                <a:solidFill>
                  <a:srgbClr val="FFCC00"/>
                </a:solidFill>
              </a:rPr>
              <a:t>câu</a:t>
            </a:r>
            <a:endParaRPr lang="en-US" sz="3600" u="sng" dirty="0" smtClean="0">
              <a:solidFill>
                <a:srgbClr val="FFCC00"/>
              </a:solidFill>
            </a:endParaRPr>
          </a:p>
        </p:txBody>
      </p:sp>
      <p:sp>
        <p:nvSpPr>
          <p:cNvPr id="240644" name="Rectangle 4"/>
          <p:cNvSpPr>
            <a:spLocks noChangeArrowheads="1"/>
          </p:cNvSpPr>
          <p:nvPr/>
        </p:nvSpPr>
        <p:spPr bwMode="auto">
          <a:xfrm>
            <a:off x="457200" y="1066800"/>
            <a:ext cx="8229600" cy="914400"/>
          </a:xfrm>
          <a:prstGeom prst="rect">
            <a:avLst/>
          </a:prstGeom>
          <a:noFill/>
          <a:ln w="9525">
            <a:noFill/>
            <a:miter lim="800000"/>
            <a:headEnd/>
            <a:tailEnd/>
          </a:ln>
          <a:effectLst/>
        </p:spPr>
        <p:txBody>
          <a:bodyPr/>
          <a:lstStyle/>
          <a:p>
            <a:pPr marL="342900" indent="-342900" algn="ctr" eaLnBrk="1" hangingPunct="1">
              <a:spcBef>
                <a:spcPct val="20000"/>
              </a:spcBef>
              <a:buClr>
                <a:schemeClr val="hlink"/>
              </a:buClr>
              <a:buSzPct val="70000"/>
              <a:buFont typeface="Wingdings" pitchFamily="2" charset="2"/>
              <a:buNone/>
              <a:defRPr/>
            </a:pPr>
            <a:r>
              <a:rPr lang="en-US">
                <a:solidFill>
                  <a:srgbClr val="FF3300"/>
                </a:solidFill>
                <a:effectLst>
                  <a:outerShdw blurRad="38100" dist="38100" dir="2700000" algn="tl">
                    <a:srgbClr val="000000"/>
                  </a:outerShdw>
                </a:effectLst>
                <a:latin typeface="Arial"/>
              </a:rPr>
              <a:t>Luyện tập về từ ghép và từ láy</a:t>
            </a:r>
          </a:p>
        </p:txBody>
      </p:sp>
      <p:sp>
        <p:nvSpPr>
          <p:cNvPr id="240648" name="Rectangle 8"/>
          <p:cNvSpPr>
            <a:spLocks noChangeArrowheads="1"/>
          </p:cNvSpPr>
          <p:nvPr/>
        </p:nvSpPr>
        <p:spPr bwMode="auto">
          <a:xfrm>
            <a:off x="0" y="2209800"/>
            <a:ext cx="9024938" cy="4038600"/>
          </a:xfrm>
          <a:prstGeom prst="rect">
            <a:avLst/>
          </a:prstGeom>
          <a:noFill/>
          <a:ln w="9525" algn="ctr">
            <a:noFill/>
            <a:miter lim="800000"/>
            <a:headEnd/>
            <a:tailEnd/>
          </a:ln>
        </p:spPr>
        <p:txBody>
          <a:bodyPr wrap="none" anchor="ctr"/>
          <a:lstStyle/>
          <a:p>
            <a:r>
              <a:rPr lang="en-US" sz="3600">
                <a:solidFill>
                  <a:srgbClr val="FFCC00"/>
                </a:solidFill>
                <a:latin typeface="Arial" charset="0"/>
              </a:rPr>
              <a:t>    </a:t>
            </a:r>
            <a:r>
              <a:rPr lang="en-US" sz="3600" u="sng">
                <a:solidFill>
                  <a:srgbClr val="FFCC00"/>
                </a:solidFill>
                <a:latin typeface="Arial" charset="0"/>
              </a:rPr>
              <a:t>Bài 1</a:t>
            </a:r>
            <a:r>
              <a:rPr lang="en-US" sz="3600">
                <a:solidFill>
                  <a:srgbClr val="FFCC00"/>
                </a:solidFill>
                <a:latin typeface="Arial" charset="0"/>
              </a:rPr>
              <a:t>:</a:t>
            </a:r>
            <a:r>
              <a:rPr lang="en-US" sz="2800">
                <a:solidFill>
                  <a:srgbClr val="FFCC00"/>
                </a:solidFill>
                <a:latin typeface="Arial" charset="0"/>
              </a:rPr>
              <a:t> </a:t>
            </a:r>
            <a:r>
              <a:rPr lang="en-US" sz="3200">
                <a:solidFill>
                  <a:srgbClr val="FFCC00"/>
                </a:solidFill>
                <a:latin typeface="Arial" charset="0"/>
              </a:rPr>
              <a:t>So sánh hai từ ghép sau đây</a:t>
            </a:r>
            <a:r>
              <a:rPr lang="en-US" sz="2800">
                <a:solidFill>
                  <a:srgbClr val="FFCC00"/>
                </a:solidFill>
                <a:latin typeface="Arial" charset="0"/>
              </a:rPr>
              <a:t>:</a:t>
            </a:r>
          </a:p>
          <a:p>
            <a:r>
              <a:rPr lang="en-US" sz="2800" b="1" i="1">
                <a:solidFill>
                  <a:srgbClr val="FF00FF"/>
                </a:solidFill>
                <a:latin typeface="Arial" charset="0"/>
              </a:rPr>
              <a:t>      Bánh trái</a:t>
            </a:r>
            <a:r>
              <a:rPr lang="en-US" sz="2800">
                <a:solidFill>
                  <a:srgbClr val="FFCC00"/>
                </a:solidFill>
                <a:latin typeface="Arial" charset="0"/>
              </a:rPr>
              <a:t> (chỉ chung các loại bánh).</a:t>
            </a:r>
          </a:p>
          <a:p>
            <a:r>
              <a:rPr lang="en-US" sz="2800" b="1" i="1">
                <a:solidFill>
                  <a:srgbClr val="FF00FF"/>
                </a:solidFill>
                <a:latin typeface="Arial" charset="0"/>
              </a:rPr>
              <a:t>     Bánh rán</a:t>
            </a:r>
            <a:r>
              <a:rPr lang="en-US" sz="2800">
                <a:solidFill>
                  <a:srgbClr val="FFCC00"/>
                </a:solidFill>
                <a:latin typeface="Arial" charset="0"/>
              </a:rPr>
              <a:t> (chỉ loại bánh nặn bằng bột gạo  nếp  ,</a:t>
            </a:r>
          </a:p>
          <a:p>
            <a:r>
              <a:rPr lang="en-US" sz="2800">
                <a:solidFill>
                  <a:srgbClr val="FFCC00"/>
                </a:solidFill>
                <a:latin typeface="Arial" charset="0"/>
              </a:rPr>
              <a:t>		 thường có nhân, rán chín giòn).</a:t>
            </a:r>
          </a:p>
          <a:p>
            <a:r>
              <a:rPr lang="en-US" sz="2800">
                <a:solidFill>
                  <a:srgbClr val="FFCC00"/>
                </a:solidFill>
                <a:latin typeface="Arial" charset="0"/>
              </a:rPr>
              <a:t>        a) Từ ghép nào có nghĩa tổng hợp (bao quát </a:t>
            </a:r>
          </a:p>
          <a:p>
            <a:r>
              <a:rPr lang="en-US" sz="2800">
                <a:solidFill>
                  <a:srgbClr val="FFCC00"/>
                </a:solidFill>
                <a:latin typeface="Arial" charset="0"/>
              </a:rPr>
              <a:t>chung) ?</a:t>
            </a:r>
          </a:p>
          <a:p>
            <a:r>
              <a:rPr lang="en-US" sz="2800">
                <a:solidFill>
                  <a:srgbClr val="FFCC00"/>
                </a:solidFill>
                <a:latin typeface="Arial" charset="0"/>
              </a:rPr>
              <a:t>         b) Từ ghép nào có nghĩa phân loại (chỉ một loại</a:t>
            </a:r>
          </a:p>
          <a:p>
            <a:r>
              <a:rPr lang="en-US" sz="2800">
                <a:solidFill>
                  <a:srgbClr val="FFCC00"/>
                </a:solidFill>
                <a:latin typeface="Arial" charset="0"/>
              </a:rPr>
              <a:t> nhỏ thuộc phạm vi nghĩa của tiếng thứ nhất) ?</a:t>
            </a:r>
          </a:p>
          <a:p>
            <a:endParaRPr lang="en-US" sz="2800">
              <a:solidFill>
                <a:srgbClr val="FFCC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0642"/>
                                        </p:tgtEl>
                                        <p:attrNameLst>
                                          <p:attrName>style.visibility</p:attrName>
                                        </p:attrNameLst>
                                      </p:cBhvr>
                                      <p:to>
                                        <p:strVal val="visible"/>
                                      </p:to>
                                    </p:set>
                                    <p:animEffect transition="in" filter="box(in)">
                                      <p:cBhvr>
                                        <p:cTn id="7" dur="500"/>
                                        <p:tgtEl>
                                          <p:spTgt spid="240642"/>
                                        </p:tgtEl>
                                      </p:cBhvr>
                                    </p:animEffect>
                                  </p:childTnLst>
                                </p:cTn>
                              </p:par>
                              <p:par>
                                <p:cTn id="8" presetID="4" presetClass="entr" presetSubtype="16" fill="hold" nodeType="withEffect">
                                  <p:stCondLst>
                                    <p:cond delay="0"/>
                                  </p:stCondLst>
                                  <p:childTnLst>
                                    <p:set>
                                      <p:cBhvr>
                                        <p:cTn id="9" dur="1" fill="hold">
                                          <p:stCondLst>
                                            <p:cond delay="0"/>
                                          </p:stCondLst>
                                        </p:cTn>
                                        <p:tgtEl>
                                          <p:spTgt spid="240644">
                                            <p:txEl>
                                              <p:pRg st="0" end="0"/>
                                            </p:txEl>
                                          </p:spTgt>
                                        </p:tgtEl>
                                        <p:attrNameLst>
                                          <p:attrName>style.visibility</p:attrName>
                                        </p:attrNameLst>
                                      </p:cBhvr>
                                      <p:to>
                                        <p:strVal val="visible"/>
                                      </p:to>
                                    </p:set>
                                    <p:animEffect transition="in" filter="box(in)">
                                      <p:cBhvr>
                                        <p:cTn id="10" dur="500"/>
                                        <p:tgtEl>
                                          <p:spTgt spid="240644">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240648">
                                            <p:txEl>
                                              <p:pRg st="0" end="0"/>
                                            </p:txEl>
                                          </p:spTgt>
                                        </p:tgtEl>
                                        <p:attrNameLst>
                                          <p:attrName>style.visibility</p:attrName>
                                        </p:attrNameLst>
                                      </p:cBhvr>
                                      <p:to>
                                        <p:strVal val="visible"/>
                                      </p:to>
                                    </p:set>
                                    <p:animEffect transition="in" filter="box(in)">
                                      <p:cBhvr>
                                        <p:cTn id="15" dur="500"/>
                                        <p:tgtEl>
                                          <p:spTgt spid="240648">
                                            <p:txEl>
                                              <p:pRg st="0" end="0"/>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240648">
                                            <p:txEl>
                                              <p:pRg st="1" end="1"/>
                                            </p:txEl>
                                          </p:spTgt>
                                        </p:tgtEl>
                                        <p:attrNameLst>
                                          <p:attrName>style.visibility</p:attrName>
                                        </p:attrNameLst>
                                      </p:cBhvr>
                                      <p:to>
                                        <p:strVal val="visible"/>
                                      </p:to>
                                    </p:set>
                                    <p:animEffect transition="in" filter="box(in)">
                                      <p:cBhvr>
                                        <p:cTn id="18" dur="500"/>
                                        <p:tgtEl>
                                          <p:spTgt spid="240648">
                                            <p:txEl>
                                              <p:pRg st="1" end="1"/>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240648">
                                            <p:txEl>
                                              <p:pRg st="2" end="2"/>
                                            </p:txEl>
                                          </p:spTgt>
                                        </p:tgtEl>
                                        <p:attrNameLst>
                                          <p:attrName>style.visibility</p:attrName>
                                        </p:attrNameLst>
                                      </p:cBhvr>
                                      <p:to>
                                        <p:strVal val="visible"/>
                                      </p:to>
                                    </p:set>
                                    <p:animEffect transition="in" filter="box(in)">
                                      <p:cBhvr>
                                        <p:cTn id="21" dur="500"/>
                                        <p:tgtEl>
                                          <p:spTgt spid="240648">
                                            <p:txEl>
                                              <p:pRg st="2" end="2"/>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240648">
                                            <p:txEl>
                                              <p:pRg st="3" end="3"/>
                                            </p:txEl>
                                          </p:spTgt>
                                        </p:tgtEl>
                                        <p:attrNameLst>
                                          <p:attrName>style.visibility</p:attrName>
                                        </p:attrNameLst>
                                      </p:cBhvr>
                                      <p:to>
                                        <p:strVal val="visible"/>
                                      </p:to>
                                    </p:set>
                                    <p:animEffect transition="in" filter="box(in)">
                                      <p:cBhvr>
                                        <p:cTn id="24" dur="500"/>
                                        <p:tgtEl>
                                          <p:spTgt spid="240648">
                                            <p:txEl>
                                              <p:pRg st="3" end="3"/>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240648">
                                            <p:txEl>
                                              <p:pRg st="4" end="4"/>
                                            </p:txEl>
                                          </p:spTgt>
                                        </p:tgtEl>
                                        <p:attrNameLst>
                                          <p:attrName>style.visibility</p:attrName>
                                        </p:attrNameLst>
                                      </p:cBhvr>
                                      <p:to>
                                        <p:strVal val="visible"/>
                                      </p:to>
                                    </p:set>
                                    <p:animEffect transition="in" filter="box(in)">
                                      <p:cBhvr>
                                        <p:cTn id="27" dur="500"/>
                                        <p:tgtEl>
                                          <p:spTgt spid="240648">
                                            <p:txEl>
                                              <p:pRg st="4" end="4"/>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240648">
                                            <p:txEl>
                                              <p:pRg st="5" end="5"/>
                                            </p:txEl>
                                          </p:spTgt>
                                        </p:tgtEl>
                                        <p:attrNameLst>
                                          <p:attrName>style.visibility</p:attrName>
                                        </p:attrNameLst>
                                      </p:cBhvr>
                                      <p:to>
                                        <p:strVal val="visible"/>
                                      </p:to>
                                    </p:set>
                                    <p:animEffect transition="in" filter="box(in)">
                                      <p:cBhvr>
                                        <p:cTn id="30" dur="500"/>
                                        <p:tgtEl>
                                          <p:spTgt spid="240648">
                                            <p:txEl>
                                              <p:pRg st="5" end="5"/>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240648">
                                            <p:txEl>
                                              <p:pRg st="6" end="6"/>
                                            </p:txEl>
                                          </p:spTgt>
                                        </p:tgtEl>
                                        <p:attrNameLst>
                                          <p:attrName>style.visibility</p:attrName>
                                        </p:attrNameLst>
                                      </p:cBhvr>
                                      <p:to>
                                        <p:strVal val="visible"/>
                                      </p:to>
                                    </p:set>
                                    <p:animEffect transition="in" filter="box(in)">
                                      <p:cBhvr>
                                        <p:cTn id="33" dur="500"/>
                                        <p:tgtEl>
                                          <p:spTgt spid="240648">
                                            <p:txEl>
                                              <p:pRg st="6" end="6"/>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240648">
                                            <p:txEl>
                                              <p:pRg st="7" end="7"/>
                                            </p:txEl>
                                          </p:spTgt>
                                        </p:tgtEl>
                                        <p:attrNameLst>
                                          <p:attrName>style.visibility</p:attrName>
                                        </p:attrNameLst>
                                      </p:cBhvr>
                                      <p:to>
                                        <p:strVal val="visible"/>
                                      </p:to>
                                    </p:set>
                                    <p:animEffect transition="in" filter="box(in)">
                                      <p:cBhvr>
                                        <p:cTn id="36" dur="500"/>
                                        <p:tgtEl>
                                          <p:spTgt spid="24064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0" y="457200"/>
            <a:ext cx="9144000" cy="1447800"/>
          </a:xfrm>
        </p:spPr>
        <p:txBody>
          <a:bodyPr/>
          <a:lstStyle/>
          <a:p>
            <a:pPr eaLnBrk="1" hangingPunct="1">
              <a:defRPr/>
            </a:pPr>
            <a:r>
              <a:rPr lang="en-US" sz="3600" i="1" dirty="0" smtClean="0">
                <a:solidFill>
                  <a:srgbClr val="FFCC00"/>
                </a:solidFill>
              </a:rPr>
              <a:t/>
            </a:r>
            <a:br>
              <a:rPr lang="en-US" sz="3600" i="1" dirty="0" smtClean="0">
                <a:solidFill>
                  <a:srgbClr val="FFCC00"/>
                </a:solidFill>
              </a:rPr>
            </a:br>
            <a:r>
              <a:rPr lang="en-US" sz="3600" u="sng" dirty="0" err="1" smtClean="0">
                <a:solidFill>
                  <a:srgbClr val="FFCC00"/>
                </a:solidFill>
              </a:rPr>
              <a:t>Luyện</a:t>
            </a:r>
            <a:r>
              <a:rPr lang="en-US" sz="3600" u="sng" dirty="0" smtClean="0">
                <a:solidFill>
                  <a:srgbClr val="FFCC00"/>
                </a:solidFill>
              </a:rPr>
              <a:t> </a:t>
            </a:r>
            <a:r>
              <a:rPr lang="en-US" sz="3600" u="sng" dirty="0" err="1" smtClean="0">
                <a:solidFill>
                  <a:srgbClr val="FFCC00"/>
                </a:solidFill>
              </a:rPr>
              <a:t>từ</a:t>
            </a:r>
            <a:r>
              <a:rPr lang="en-US" sz="3600" u="sng" dirty="0" smtClean="0">
                <a:solidFill>
                  <a:srgbClr val="FFCC00"/>
                </a:solidFill>
              </a:rPr>
              <a:t> </a:t>
            </a:r>
            <a:r>
              <a:rPr lang="en-US" sz="3600" u="sng" dirty="0" err="1" smtClean="0">
                <a:solidFill>
                  <a:srgbClr val="FFCC00"/>
                </a:solidFill>
              </a:rPr>
              <a:t>và</a:t>
            </a:r>
            <a:r>
              <a:rPr lang="en-US" sz="3600" u="sng" dirty="0" smtClean="0">
                <a:solidFill>
                  <a:srgbClr val="FFCC00"/>
                </a:solidFill>
              </a:rPr>
              <a:t> </a:t>
            </a:r>
            <a:r>
              <a:rPr lang="en-US" sz="3600" u="sng" dirty="0" err="1" smtClean="0">
                <a:solidFill>
                  <a:srgbClr val="FFCC00"/>
                </a:solidFill>
              </a:rPr>
              <a:t>câu</a:t>
            </a:r>
            <a:r>
              <a:rPr lang="en-US" sz="3600" u="sng" dirty="0" smtClean="0">
                <a:solidFill>
                  <a:srgbClr val="FFCC00"/>
                </a:solidFill>
              </a:rPr>
              <a:t/>
            </a:r>
            <a:br>
              <a:rPr lang="en-US" sz="3600" u="sng" dirty="0" smtClean="0">
                <a:solidFill>
                  <a:srgbClr val="FFCC00"/>
                </a:solidFill>
              </a:rPr>
            </a:br>
            <a:r>
              <a:rPr lang="en-US" sz="3600" dirty="0" smtClean="0">
                <a:solidFill>
                  <a:srgbClr val="FFCC00"/>
                </a:solidFill>
              </a:rPr>
              <a:t> </a:t>
            </a:r>
            <a:r>
              <a:rPr lang="en-US" sz="4000" dirty="0" err="1" smtClean="0">
                <a:solidFill>
                  <a:srgbClr val="FFCC00"/>
                </a:solidFill>
              </a:rPr>
              <a:t>Luyện</a:t>
            </a:r>
            <a:r>
              <a:rPr lang="en-US" sz="4000" dirty="0" smtClean="0">
                <a:solidFill>
                  <a:srgbClr val="FFCC00"/>
                </a:solidFill>
              </a:rPr>
              <a:t> </a:t>
            </a:r>
            <a:r>
              <a:rPr lang="en-US" sz="4000" dirty="0" err="1" smtClean="0">
                <a:solidFill>
                  <a:srgbClr val="FFCC00"/>
                </a:solidFill>
              </a:rPr>
              <a:t>tập</a:t>
            </a:r>
            <a:r>
              <a:rPr lang="en-US" sz="4000" dirty="0" smtClean="0">
                <a:solidFill>
                  <a:srgbClr val="FFCC00"/>
                </a:solidFill>
              </a:rPr>
              <a:t> </a:t>
            </a:r>
            <a:r>
              <a:rPr lang="en-US" sz="4000" dirty="0" err="1" smtClean="0">
                <a:solidFill>
                  <a:srgbClr val="FFCC00"/>
                </a:solidFill>
              </a:rPr>
              <a:t>về</a:t>
            </a:r>
            <a:r>
              <a:rPr lang="en-US" sz="4000" dirty="0" smtClean="0">
                <a:solidFill>
                  <a:srgbClr val="FFCC00"/>
                </a:solidFill>
              </a:rPr>
              <a:t> </a:t>
            </a:r>
            <a:r>
              <a:rPr lang="en-US" sz="4000" dirty="0" err="1" smtClean="0">
                <a:solidFill>
                  <a:srgbClr val="FFCC00"/>
                </a:solidFill>
              </a:rPr>
              <a:t>từ</a:t>
            </a:r>
            <a:r>
              <a:rPr lang="en-US" sz="4000" dirty="0" smtClean="0">
                <a:solidFill>
                  <a:srgbClr val="FFCC00"/>
                </a:solidFill>
              </a:rPr>
              <a:t> </a:t>
            </a:r>
            <a:r>
              <a:rPr lang="en-US" sz="4000" dirty="0" err="1" smtClean="0">
                <a:solidFill>
                  <a:srgbClr val="FFCC00"/>
                </a:solidFill>
              </a:rPr>
              <a:t>ghép</a:t>
            </a:r>
            <a:r>
              <a:rPr lang="en-US" sz="4000" dirty="0" smtClean="0">
                <a:solidFill>
                  <a:srgbClr val="FFCC00"/>
                </a:solidFill>
              </a:rPr>
              <a:t> </a:t>
            </a:r>
            <a:r>
              <a:rPr lang="en-US" sz="4000" dirty="0" err="1" smtClean="0">
                <a:solidFill>
                  <a:srgbClr val="FFCC00"/>
                </a:solidFill>
              </a:rPr>
              <a:t>và</a:t>
            </a:r>
            <a:r>
              <a:rPr lang="en-US" sz="4000" dirty="0" smtClean="0">
                <a:solidFill>
                  <a:srgbClr val="FFCC00"/>
                </a:solidFill>
              </a:rPr>
              <a:t> </a:t>
            </a:r>
            <a:r>
              <a:rPr lang="en-US" sz="4000" dirty="0" err="1" smtClean="0">
                <a:solidFill>
                  <a:srgbClr val="FFCC00"/>
                </a:solidFill>
              </a:rPr>
              <a:t>từ</a:t>
            </a:r>
            <a:r>
              <a:rPr lang="en-US" sz="4000" dirty="0" smtClean="0">
                <a:solidFill>
                  <a:srgbClr val="FFCC00"/>
                </a:solidFill>
              </a:rPr>
              <a:t> </a:t>
            </a:r>
            <a:r>
              <a:rPr lang="en-US" sz="4000" dirty="0" err="1" smtClean="0">
                <a:solidFill>
                  <a:srgbClr val="FFCC00"/>
                </a:solidFill>
              </a:rPr>
              <a:t>láy</a:t>
            </a:r>
            <a:endParaRPr lang="en-US" sz="4000" dirty="0" smtClean="0">
              <a:solidFill>
                <a:srgbClr val="FFCC00"/>
              </a:solidFill>
            </a:endParaRPr>
          </a:p>
        </p:txBody>
      </p:sp>
      <p:sp>
        <p:nvSpPr>
          <p:cNvPr id="241667" name="Rectangle 3"/>
          <p:cNvSpPr>
            <a:spLocks noGrp="1" noChangeArrowheads="1"/>
          </p:cNvSpPr>
          <p:nvPr>
            <p:ph type="body" idx="1"/>
          </p:nvPr>
        </p:nvSpPr>
        <p:spPr>
          <a:xfrm>
            <a:off x="533400" y="2479675"/>
            <a:ext cx="8229600" cy="1939925"/>
          </a:xfrm>
        </p:spPr>
        <p:txBody>
          <a:bodyPr/>
          <a:lstStyle/>
          <a:p>
            <a:pPr eaLnBrk="1" hangingPunct="1">
              <a:buFont typeface="Wingdings" pitchFamily="2" charset="2"/>
              <a:buNone/>
              <a:defRPr/>
            </a:pPr>
            <a:r>
              <a:rPr lang="en-US" b="1" u="sng" smtClean="0">
                <a:solidFill>
                  <a:srgbClr val="FFCC00"/>
                </a:solidFill>
                <a:latin typeface="Arial"/>
              </a:rPr>
              <a:t>Bài 1:</a:t>
            </a:r>
          </a:p>
          <a:p>
            <a:pPr eaLnBrk="1" hangingPunct="1">
              <a:defRPr/>
            </a:pPr>
            <a:r>
              <a:rPr lang="en-US" smtClean="0">
                <a:solidFill>
                  <a:srgbClr val="FFCC00"/>
                </a:solidFill>
                <a:latin typeface="Arial"/>
              </a:rPr>
              <a:t>Từ</a:t>
            </a:r>
            <a:r>
              <a:rPr lang="en-US" smtClean="0">
                <a:latin typeface="Arial"/>
              </a:rPr>
              <a:t> </a:t>
            </a:r>
            <a:r>
              <a:rPr lang="en-US" b="1" i="1" smtClean="0">
                <a:solidFill>
                  <a:srgbClr val="FF00FF"/>
                </a:solidFill>
                <a:latin typeface="Arial"/>
              </a:rPr>
              <a:t>bánh trái</a:t>
            </a:r>
            <a:r>
              <a:rPr lang="en-US" smtClean="0">
                <a:latin typeface="Arial"/>
              </a:rPr>
              <a:t> </a:t>
            </a:r>
            <a:r>
              <a:rPr lang="en-US" smtClean="0">
                <a:solidFill>
                  <a:srgbClr val="FFCC00"/>
                </a:solidFill>
                <a:latin typeface="Arial"/>
              </a:rPr>
              <a:t>có nghĩa tổng hợp.</a:t>
            </a:r>
          </a:p>
          <a:p>
            <a:pPr eaLnBrk="1" hangingPunct="1">
              <a:defRPr/>
            </a:pPr>
            <a:r>
              <a:rPr lang="en-US" smtClean="0">
                <a:solidFill>
                  <a:srgbClr val="FFCC00"/>
                </a:solidFill>
                <a:latin typeface="Arial"/>
              </a:rPr>
              <a:t>Từ</a:t>
            </a:r>
            <a:r>
              <a:rPr lang="en-US" smtClean="0">
                <a:latin typeface="Arial"/>
              </a:rPr>
              <a:t> </a:t>
            </a:r>
            <a:r>
              <a:rPr lang="en-US" b="1" i="1" smtClean="0">
                <a:solidFill>
                  <a:srgbClr val="FF00FF"/>
                </a:solidFill>
                <a:latin typeface="Arial"/>
              </a:rPr>
              <a:t>bánh rán</a:t>
            </a:r>
            <a:r>
              <a:rPr lang="en-US" smtClean="0">
                <a:latin typeface="Arial"/>
              </a:rPr>
              <a:t> </a:t>
            </a:r>
            <a:r>
              <a:rPr lang="en-US" smtClean="0">
                <a:solidFill>
                  <a:srgbClr val="FFCC00"/>
                </a:solidFill>
                <a:latin typeface="Arial"/>
              </a:rPr>
              <a:t>có nghĩa phân loại</a:t>
            </a:r>
            <a:r>
              <a:rPr lang="en-US" smtClean="0">
                <a:latin typeface="Aria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1666"/>
                                        </p:tgtEl>
                                        <p:attrNameLst>
                                          <p:attrName>style.visibility</p:attrName>
                                        </p:attrNameLst>
                                      </p:cBhvr>
                                      <p:to>
                                        <p:strVal val="visible"/>
                                      </p:to>
                                    </p:set>
                                    <p:animEffect transition="in" filter="box(in)">
                                      <p:cBhvr>
                                        <p:cTn id="7" dur="500"/>
                                        <p:tgtEl>
                                          <p:spTgt spid="241666"/>
                                        </p:tgtEl>
                                      </p:cBhvr>
                                    </p:animEffect>
                                  </p:childTnLst>
                                </p:cTn>
                              </p:par>
                              <p:par>
                                <p:cTn id="8" presetID="4" presetClass="entr" presetSubtype="16" fill="hold" nodeType="withEffect">
                                  <p:stCondLst>
                                    <p:cond delay="0"/>
                                  </p:stCondLst>
                                  <p:childTnLst>
                                    <p:set>
                                      <p:cBhvr>
                                        <p:cTn id="9" dur="1" fill="hold">
                                          <p:stCondLst>
                                            <p:cond delay="0"/>
                                          </p:stCondLst>
                                        </p:cTn>
                                        <p:tgtEl>
                                          <p:spTgt spid="241667">
                                            <p:txEl>
                                              <p:pRg st="0" end="0"/>
                                            </p:txEl>
                                          </p:spTgt>
                                        </p:tgtEl>
                                        <p:attrNameLst>
                                          <p:attrName>style.visibility</p:attrName>
                                        </p:attrNameLst>
                                      </p:cBhvr>
                                      <p:to>
                                        <p:strVal val="visible"/>
                                      </p:to>
                                    </p:set>
                                    <p:animEffect transition="in" filter="box(in)">
                                      <p:cBhvr>
                                        <p:cTn id="10" dur="500"/>
                                        <p:tgtEl>
                                          <p:spTgt spid="241667">
                                            <p:txEl>
                                              <p:pRg st="0" end="0"/>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41667">
                                            <p:txEl>
                                              <p:pRg st="1" end="1"/>
                                            </p:txEl>
                                          </p:spTgt>
                                        </p:tgtEl>
                                        <p:attrNameLst>
                                          <p:attrName>style.visibility</p:attrName>
                                        </p:attrNameLst>
                                      </p:cBhvr>
                                      <p:to>
                                        <p:strVal val="visible"/>
                                      </p:to>
                                    </p:set>
                                    <p:animEffect transition="in" filter="box(in)">
                                      <p:cBhvr>
                                        <p:cTn id="13" dur="500"/>
                                        <p:tgtEl>
                                          <p:spTgt spid="241667">
                                            <p:txEl>
                                              <p:pRg st="1" end="1"/>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41667">
                                            <p:txEl>
                                              <p:pRg st="2" end="2"/>
                                            </p:txEl>
                                          </p:spTgt>
                                        </p:tgtEl>
                                        <p:attrNameLst>
                                          <p:attrName>style.visibility</p:attrName>
                                        </p:attrNameLst>
                                      </p:cBhvr>
                                      <p:to>
                                        <p:strVal val="visible"/>
                                      </p:to>
                                    </p:set>
                                    <p:animEffect transition="in" filter="box(in)">
                                      <p:cBhvr>
                                        <p:cTn id="16" dur="500"/>
                                        <p:tgtEl>
                                          <p:spTgt spid="2416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5" name="Rectangle 3"/>
          <p:cNvSpPr>
            <a:spLocks noGrp="1" noChangeArrowheads="1"/>
          </p:cNvSpPr>
          <p:nvPr>
            <p:ph type="body" sz="half" idx="1"/>
          </p:nvPr>
        </p:nvSpPr>
        <p:spPr>
          <a:xfrm>
            <a:off x="0" y="0"/>
            <a:ext cx="9144000" cy="4530725"/>
          </a:xfrm>
        </p:spPr>
        <p:txBody>
          <a:bodyPr/>
          <a:lstStyle/>
          <a:p>
            <a:pPr marL="609600" indent="-609600" eaLnBrk="1" hangingPunct="1">
              <a:lnSpc>
                <a:spcPct val="90000"/>
              </a:lnSpc>
              <a:buFont typeface="Wingdings" pitchFamily="2" charset="2"/>
              <a:buNone/>
              <a:defRPr/>
            </a:pPr>
            <a:r>
              <a:rPr lang="en-US" sz="2800" b="1" u="sng" smtClean="0">
                <a:solidFill>
                  <a:srgbClr val="FFCC00"/>
                </a:solidFill>
                <a:latin typeface="Arial"/>
              </a:rPr>
              <a:t>Bài 2:</a:t>
            </a:r>
            <a:r>
              <a:rPr lang="en-US" sz="2800" smtClean="0">
                <a:solidFill>
                  <a:srgbClr val="FFCC00"/>
                </a:solidFill>
                <a:latin typeface="Arial"/>
              </a:rPr>
              <a:t> </a:t>
            </a:r>
            <a:r>
              <a:rPr lang="en-US" sz="2800" i="1" smtClean="0">
                <a:solidFill>
                  <a:srgbClr val="FFCC00"/>
                </a:solidFill>
                <a:latin typeface="Arial"/>
              </a:rPr>
              <a:t>Viết các từ ghép (được in đậm trong những câu dưới đây vào ô thích hợp trong bảnh phân loại từ ghép:</a:t>
            </a:r>
          </a:p>
          <a:p>
            <a:pPr marL="609600" indent="-609600" eaLnBrk="1" hangingPunct="1">
              <a:lnSpc>
                <a:spcPct val="90000"/>
              </a:lnSpc>
              <a:buFont typeface="Wingdings" pitchFamily="2" charset="2"/>
              <a:buAutoNum type="alphaLcParenR"/>
              <a:defRPr/>
            </a:pPr>
            <a:r>
              <a:rPr lang="en-US" sz="2800" smtClean="0">
                <a:solidFill>
                  <a:srgbClr val="FFCC00"/>
                </a:solidFill>
                <a:latin typeface="Arial"/>
              </a:rPr>
              <a:t>Từ ngoài vọng vào tiếng chuông </a:t>
            </a:r>
            <a:r>
              <a:rPr lang="en-US" sz="2800" b="1" smtClean="0">
                <a:solidFill>
                  <a:srgbClr val="000000"/>
                </a:solidFill>
                <a:effectLst>
                  <a:outerShdw blurRad="38100" dist="38100" dir="2700000" algn="tl">
                    <a:srgbClr val="FFFFFF"/>
                  </a:outerShdw>
                </a:effectLst>
                <a:latin typeface="Arial"/>
              </a:rPr>
              <a:t>xe điện</a:t>
            </a:r>
            <a:r>
              <a:rPr lang="en-US" sz="2800" smtClean="0">
                <a:solidFill>
                  <a:srgbClr val="FFCC00"/>
                </a:solidFill>
                <a:latin typeface="Arial"/>
              </a:rPr>
              <a:t> lẫn tiếng chuông </a:t>
            </a:r>
            <a:r>
              <a:rPr lang="en-US" sz="2800" b="1" smtClean="0">
                <a:solidFill>
                  <a:srgbClr val="000000"/>
                </a:solidFill>
                <a:effectLst>
                  <a:outerShdw blurRad="38100" dist="38100" dir="2700000" algn="tl">
                    <a:srgbClr val="FFFFFF"/>
                  </a:outerShdw>
                </a:effectLst>
                <a:latin typeface="Arial"/>
              </a:rPr>
              <a:t>xe đạp</a:t>
            </a:r>
            <a:r>
              <a:rPr lang="en-US" sz="2800" smtClean="0">
                <a:solidFill>
                  <a:srgbClr val="FFCC00"/>
                </a:solidFill>
                <a:latin typeface="Arial"/>
              </a:rPr>
              <a:t> lanh canh không ngớt, tiếng còi </a:t>
            </a:r>
            <a:r>
              <a:rPr lang="en-US" sz="2800" b="1" smtClean="0">
                <a:solidFill>
                  <a:srgbClr val="000000"/>
                </a:solidFill>
                <a:effectLst>
                  <a:outerShdw blurRad="38100" dist="38100" dir="2700000" algn="tl">
                    <a:srgbClr val="FFFFFF"/>
                  </a:outerShdw>
                </a:effectLst>
                <a:latin typeface="Arial"/>
              </a:rPr>
              <a:t>tàu hỏa</a:t>
            </a:r>
            <a:r>
              <a:rPr lang="en-US" sz="2800" smtClean="0">
                <a:solidFill>
                  <a:srgbClr val="FFCC00"/>
                </a:solidFill>
                <a:latin typeface="Arial"/>
              </a:rPr>
              <a:t> thét lên, tiếng bánh xe đập lên </a:t>
            </a:r>
            <a:r>
              <a:rPr lang="en-US" sz="2800" b="1" smtClean="0">
                <a:solidFill>
                  <a:srgbClr val="000000"/>
                </a:solidFill>
                <a:effectLst>
                  <a:outerShdw blurRad="38100" dist="38100" dir="2700000" algn="tl">
                    <a:srgbClr val="FFFFFF"/>
                  </a:outerShdw>
                </a:effectLst>
                <a:latin typeface="Arial"/>
              </a:rPr>
              <a:t>đường ray</a:t>
            </a:r>
            <a:r>
              <a:rPr lang="en-US" sz="2800" smtClean="0">
                <a:solidFill>
                  <a:srgbClr val="FFCC00"/>
                </a:solidFill>
                <a:latin typeface="Arial"/>
              </a:rPr>
              <a:t> và tiếng </a:t>
            </a:r>
            <a:r>
              <a:rPr lang="en-US" sz="2800" b="1" smtClean="0">
                <a:solidFill>
                  <a:srgbClr val="000000"/>
                </a:solidFill>
                <a:effectLst>
                  <a:outerShdw blurRad="38100" dist="38100" dir="2700000" algn="tl">
                    <a:srgbClr val="FFFFFF"/>
                  </a:outerShdw>
                </a:effectLst>
                <a:latin typeface="Arial"/>
              </a:rPr>
              <a:t>máy bay</a:t>
            </a:r>
            <a:r>
              <a:rPr lang="en-US" sz="2800" smtClean="0">
                <a:solidFill>
                  <a:srgbClr val="FFCC00"/>
                </a:solidFill>
                <a:latin typeface="Arial"/>
              </a:rPr>
              <a:t> gầm rít trên bầu trời. </a:t>
            </a:r>
          </a:p>
          <a:p>
            <a:pPr marL="609600" indent="-609600" eaLnBrk="1" hangingPunct="1">
              <a:lnSpc>
                <a:spcPct val="90000"/>
              </a:lnSpc>
              <a:buFont typeface="Wingdings" pitchFamily="2" charset="2"/>
              <a:buAutoNum type="alphaLcParenR"/>
              <a:defRPr/>
            </a:pPr>
            <a:r>
              <a:rPr lang="en-US" sz="2800" smtClean="0">
                <a:solidFill>
                  <a:srgbClr val="FFCC00"/>
                </a:solidFill>
                <a:latin typeface="Arial"/>
              </a:rPr>
              <a:t>Dưới ô cửa máy bay hiện ra </a:t>
            </a:r>
            <a:r>
              <a:rPr lang="en-US" sz="2800" b="1" smtClean="0">
                <a:solidFill>
                  <a:srgbClr val="000000"/>
                </a:solidFill>
                <a:effectLst>
                  <a:outerShdw blurRad="38100" dist="38100" dir="2700000" algn="tl">
                    <a:srgbClr val="FFFFFF"/>
                  </a:outerShdw>
                </a:effectLst>
                <a:latin typeface="Arial"/>
              </a:rPr>
              <a:t>ruộng đồng</a:t>
            </a:r>
            <a:r>
              <a:rPr lang="en-US" sz="2800" smtClean="0">
                <a:solidFill>
                  <a:srgbClr val="FFCC00"/>
                </a:solidFill>
                <a:latin typeface="Arial"/>
              </a:rPr>
              <a:t>, </a:t>
            </a:r>
            <a:r>
              <a:rPr lang="en-US" sz="2800" b="1" smtClean="0">
                <a:solidFill>
                  <a:srgbClr val="000000"/>
                </a:solidFill>
                <a:effectLst>
                  <a:outerShdw blurRad="38100" dist="38100" dir="2700000" algn="tl">
                    <a:srgbClr val="FFFFFF"/>
                  </a:outerShdw>
                </a:effectLst>
                <a:latin typeface="Arial"/>
              </a:rPr>
              <a:t>làng xóm</a:t>
            </a:r>
            <a:r>
              <a:rPr lang="en-US" sz="2800" smtClean="0">
                <a:solidFill>
                  <a:srgbClr val="FFCC00"/>
                </a:solidFill>
                <a:latin typeface="Arial"/>
              </a:rPr>
              <a:t>, </a:t>
            </a:r>
            <a:r>
              <a:rPr lang="en-US" sz="2800" b="1" smtClean="0">
                <a:solidFill>
                  <a:srgbClr val="000000"/>
                </a:solidFill>
                <a:effectLst>
                  <a:outerShdw blurRad="38100" dist="38100" dir="2700000" algn="tl">
                    <a:srgbClr val="FFFFFF"/>
                  </a:outerShdw>
                </a:effectLst>
                <a:latin typeface="Arial"/>
              </a:rPr>
              <a:t>núi</a:t>
            </a:r>
            <a:r>
              <a:rPr lang="en-US" sz="2800" b="1" smtClean="0">
                <a:solidFill>
                  <a:srgbClr val="FF00FF"/>
                </a:solidFill>
                <a:latin typeface="Arial"/>
              </a:rPr>
              <a:t> </a:t>
            </a:r>
            <a:r>
              <a:rPr lang="en-US" sz="2800" b="1" smtClean="0">
                <a:solidFill>
                  <a:srgbClr val="000000"/>
                </a:solidFill>
                <a:effectLst>
                  <a:outerShdw blurRad="38100" dist="38100" dir="2700000" algn="tl">
                    <a:srgbClr val="FFFFFF"/>
                  </a:outerShdw>
                </a:effectLst>
                <a:latin typeface="Arial"/>
              </a:rPr>
              <a:t>non</a:t>
            </a:r>
            <a:r>
              <a:rPr lang="en-US" sz="2800" smtClean="0">
                <a:solidFill>
                  <a:srgbClr val="FFCC00"/>
                </a:solidFill>
                <a:latin typeface="Arial"/>
              </a:rPr>
              <a:t>. Những </a:t>
            </a:r>
            <a:r>
              <a:rPr lang="en-US" sz="2800" b="1" smtClean="0">
                <a:solidFill>
                  <a:srgbClr val="000000"/>
                </a:solidFill>
                <a:effectLst>
                  <a:outerShdw blurRad="38100" dist="38100" dir="2700000" algn="tl">
                    <a:srgbClr val="FFFFFF"/>
                  </a:outerShdw>
                </a:effectLst>
                <a:latin typeface="Arial"/>
              </a:rPr>
              <a:t>gò đống</a:t>
            </a:r>
            <a:r>
              <a:rPr lang="en-US" sz="2800" smtClean="0">
                <a:solidFill>
                  <a:srgbClr val="000000"/>
                </a:solidFill>
                <a:effectLst>
                  <a:outerShdw blurRad="38100" dist="38100" dir="2700000" algn="tl">
                    <a:srgbClr val="FFFFFF"/>
                  </a:outerShdw>
                </a:effectLst>
                <a:latin typeface="Arial"/>
              </a:rPr>
              <a:t>, </a:t>
            </a:r>
            <a:r>
              <a:rPr lang="en-US" sz="2800" b="1" smtClean="0">
                <a:solidFill>
                  <a:srgbClr val="000000"/>
                </a:solidFill>
                <a:effectLst>
                  <a:outerShdw blurRad="38100" dist="38100" dir="2700000" algn="tl">
                    <a:srgbClr val="FFFFFF"/>
                  </a:outerShdw>
                </a:effectLst>
                <a:latin typeface="Arial"/>
              </a:rPr>
              <a:t>bãi bờ</a:t>
            </a:r>
            <a:r>
              <a:rPr lang="en-US" sz="2800" smtClean="0">
                <a:solidFill>
                  <a:srgbClr val="FFCC00"/>
                </a:solidFill>
                <a:latin typeface="Arial"/>
              </a:rPr>
              <a:t> với những mảng màu xanh, nâu, vàng, trắng và nhiều </a:t>
            </a:r>
            <a:r>
              <a:rPr lang="en-US" sz="2800" b="1" smtClean="0">
                <a:solidFill>
                  <a:srgbClr val="000000"/>
                </a:solidFill>
                <a:effectLst>
                  <a:outerShdw blurRad="38100" dist="38100" dir="2700000" algn="tl">
                    <a:srgbClr val="FFFFFF"/>
                  </a:outerShdw>
                </a:effectLst>
                <a:latin typeface="Arial"/>
              </a:rPr>
              <a:t>hình dạng</a:t>
            </a:r>
            <a:r>
              <a:rPr lang="en-US" sz="2800" smtClean="0">
                <a:solidFill>
                  <a:srgbClr val="FFCC00"/>
                </a:solidFill>
                <a:latin typeface="Arial"/>
              </a:rPr>
              <a:t> khác nhau gợi những bức tranh giàu </a:t>
            </a:r>
            <a:r>
              <a:rPr lang="en-US" sz="2800" b="1" smtClean="0">
                <a:solidFill>
                  <a:srgbClr val="000000"/>
                </a:solidFill>
                <a:effectLst>
                  <a:outerShdw blurRad="38100" dist="38100" dir="2700000" algn="tl">
                    <a:srgbClr val="FFFFFF"/>
                  </a:outerShdw>
                </a:effectLst>
                <a:latin typeface="Arial"/>
              </a:rPr>
              <a:t>màu sắc</a:t>
            </a:r>
            <a:r>
              <a:rPr lang="en-US" sz="2800" smtClean="0">
                <a:solidFill>
                  <a:srgbClr val="FFCC00"/>
                </a:solidFill>
                <a:latin typeface="Arial"/>
              </a:rPr>
              <a:t>.</a:t>
            </a:r>
          </a:p>
          <a:p>
            <a:pPr marL="609600" indent="-609600" eaLnBrk="1" hangingPunct="1">
              <a:lnSpc>
                <a:spcPct val="90000"/>
              </a:lnSpc>
              <a:buFont typeface="Wingdings" pitchFamily="2" charset="2"/>
              <a:buAutoNum type="alphaLcParenR"/>
              <a:defRPr/>
            </a:pPr>
            <a:endParaRPr lang="en-US" sz="2800" smtClean="0">
              <a:solidFill>
                <a:srgbClr val="FFCC00"/>
              </a:solidFill>
              <a:latin typeface="Arial"/>
            </a:endParaRPr>
          </a:p>
        </p:txBody>
      </p:sp>
      <p:graphicFrame>
        <p:nvGraphicFramePr>
          <p:cNvPr id="243755" name="Group 43"/>
          <p:cNvGraphicFramePr>
            <a:graphicFrameLocks noGrp="1"/>
          </p:cNvGraphicFramePr>
          <p:nvPr>
            <p:ph sz="half" idx="2"/>
          </p:nvPr>
        </p:nvGraphicFramePr>
        <p:xfrm>
          <a:off x="152400" y="4419600"/>
          <a:ext cx="8915400" cy="1028700"/>
        </p:xfrm>
        <a:graphic>
          <a:graphicData uri="http://schemas.openxmlformats.org/drawingml/2006/table">
            <a:tbl>
              <a:tblPr/>
              <a:tblGrid>
                <a:gridCol w="4343400"/>
                <a:gridCol w="4572000"/>
              </a:tblGrid>
              <a:tr h="1809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CC00"/>
                          </a:solidFill>
                          <a:effectLst>
                            <a:outerShdw blurRad="38100" dist="38100" dir="2700000" algn="tl">
                              <a:srgbClr val="000000"/>
                            </a:outerShdw>
                          </a:effectLst>
                          <a:latin typeface="Times New Roman" pitchFamily="18" charset="0"/>
                        </a:rPr>
                        <a:t>Từ ghép có nghĩa tổng hợp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CC00"/>
                          </a:solidFill>
                          <a:effectLst>
                            <a:outerShdw blurRad="38100" dist="38100" dir="2700000" algn="tl">
                              <a:srgbClr val="000000"/>
                            </a:outerShdw>
                          </a:effectLst>
                          <a:latin typeface="Times New Roman" pitchFamily="18" charset="0"/>
                        </a:rPr>
                        <a:t>Từ ghép có nghĩa phân loại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00FF"/>
                          </a:solidFill>
                          <a:effectLst>
                            <a:outerShdw blurRad="38100" dist="38100" dir="2700000" algn="tl">
                              <a:srgbClr val="000000"/>
                            </a:outerShdw>
                          </a:effectLst>
                          <a:latin typeface="Times New Roman" pitchFamily="18" charset="0"/>
                        </a:rPr>
                        <a:t>M:</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a:t>
                      </a:r>
                      <a:r>
                        <a:rPr kumimoji="0" lang="en-US" sz="2400" b="0" i="0" u="none" strike="noStrike" cap="none" normalizeH="0" baseline="0" smtClean="0">
                          <a:ln>
                            <a:noFill/>
                          </a:ln>
                          <a:solidFill>
                            <a:srgbClr val="FFCC00"/>
                          </a:solidFill>
                          <a:effectLst>
                            <a:outerShdw blurRad="38100" dist="38100" dir="2700000" algn="tl">
                              <a:srgbClr val="000000"/>
                            </a:outerShdw>
                          </a:effectLst>
                          <a:latin typeface="Times New Roman" pitchFamily="18" charset="0"/>
                        </a:rPr>
                        <a:t>ruộng đồng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00FF"/>
                          </a:solidFill>
                          <a:effectLst>
                            <a:outerShdw blurRad="38100" dist="38100" dir="2700000" algn="tl">
                              <a:srgbClr val="000000"/>
                            </a:outerShdw>
                          </a:effectLst>
                          <a:latin typeface="Times New Roman" pitchFamily="18" charset="0"/>
                        </a:rPr>
                        <a:t>M</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a:t>
                      </a:r>
                      <a:r>
                        <a:rPr kumimoji="0" lang="en-US" sz="2400" b="0" i="0" u="none" strike="noStrike" cap="none" normalizeH="0" baseline="0" smtClean="0">
                          <a:ln>
                            <a:noFill/>
                          </a:ln>
                          <a:solidFill>
                            <a:srgbClr val="FFCC00"/>
                          </a:solidFill>
                          <a:effectLst>
                            <a:outerShdw blurRad="38100" dist="38100" dir="2700000" algn="tl">
                              <a:srgbClr val="000000"/>
                            </a:outerShdw>
                          </a:effectLst>
                          <a:latin typeface="Times New Roman" pitchFamily="18" charset="0"/>
                        </a:rPr>
                        <a:t>đường ray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animEffect transition="in" filter="box(in)">
                                      <p:cBhvr>
                                        <p:cTn id="7" dur="500"/>
                                        <p:tgtEl>
                                          <p:spTgt spid="24371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43715">
                                            <p:txEl>
                                              <p:pRg st="1" end="1"/>
                                            </p:txEl>
                                          </p:spTgt>
                                        </p:tgtEl>
                                        <p:attrNameLst>
                                          <p:attrName>style.visibility</p:attrName>
                                        </p:attrNameLst>
                                      </p:cBhvr>
                                      <p:to>
                                        <p:strVal val="visible"/>
                                      </p:to>
                                    </p:set>
                                    <p:animEffect transition="in" filter="box(in)">
                                      <p:cBhvr>
                                        <p:cTn id="10" dur="500"/>
                                        <p:tgtEl>
                                          <p:spTgt spid="24371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43715">
                                            <p:txEl>
                                              <p:pRg st="2" end="2"/>
                                            </p:txEl>
                                          </p:spTgt>
                                        </p:tgtEl>
                                        <p:attrNameLst>
                                          <p:attrName>style.visibility</p:attrName>
                                        </p:attrNameLst>
                                      </p:cBhvr>
                                      <p:to>
                                        <p:strVal val="visible"/>
                                      </p:to>
                                    </p:set>
                                    <p:animEffect transition="in" filter="box(in)">
                                      <p:cBhvr>
                                        <p:cTn id="13" dur="500"/>
                                        <p:tgtEl>
                                          <p:spTgt spid="24371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43755"/>
                                        </p:tgtEl>
                                        <p:attrNameLst>
                                          <p:attrName>style.visibility</p:attrName>
                                        </p:attrNameLst>
                                      </p:cBhvr>
                                      <p:to>
                                        <p:strVal val="visible"/>
                                      </p:to>
                                    </p:set>
                                    <p:animEffect transition="in" filter="box(in)">
                                      <p:cBhvr>
                                        <p:cTn id="16" dur="500"/>
                                        <p:tgtEl>
                                          <p:spTgt spid="2437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7"/>
          <p:cNvSpPr>
            <a:spLocks noChangeArrowheads="1"/>
          </p:cNvSpPr>
          <p:nvPr/>
        </p:nvSpPr>
        <p:spPr bwMode="auto">
          <a:xfrm>
            <a:off x="228600" y="228600"/>
            <a:ext cx="2209800" cy="533400"/>
          </a:xfrm>
          <a:prstGeom prst="rect">
            <a:avLst/>
          </a:prstGeom>
          <a:noFill/>
          <a:ln w="9525" algn="ctr">
            <a:noFill/>
            <a:miter lim="800000"/>
            <a:headEnd/>
            <a:tailEnd/>
          </a:ln>
        </p:spPr>
        <p:txBody>
          <a:bodyPr wrap="none" anchor="ctr"/>
          <a:lstStyle/>
          <a:p>
            <a:pPr algn="ctr"/>
            <a:r>
              <a:rPr lang="en-US">
                <a:latin typeface="Arial" charset="0"/>
              </a:rPr>
              <a:t> </a:t>
            </a:r>
            <a:r>
              <a:rPr lang="en-US" u="sng">
                <a:solidFill>
                  <a:srgbClr val="FFCC00"/>
                </a:solidFill>
                <a:latin typeface="Arial" charset="0"/>
              </a:rPr>
              <a:t>Bài 2:</a:t>
            </a:r>
            <a:r>
              <a:rPr lang="en-US">
                <a:solidFill>
                  <a:srgbClr val="FFCC00"/>
                </a:solidFill>
                <a:latin typeface="Arial" charset="0"/>
              </a:rPr>
              <a:t> </a:t>
            </a:r>
          </a:p>
        </p:txBody>
      </p:sp>
      <p:sp>
        <p:nvSpPr>
          <p:cNvPr id="245800" name="Rectangle 40"/>
          <p:cNvSpPr>
            <a:spLocks noChangeArrowheads="1"/>
          </p:cNvSpPr>
          <p:nvPr/>
        </p:nvSpPr>
        <p:spPr bwMode="auto">
          <a:xfrm>
            <a:off x="0" y="1295400"/>
            <a:ext cx="9144000" cy="3886200"/>
          </a:xfrm>
          <a:prstGeom prst="rect">
            <a:avLst/>
          </a:prstGeom>
          <a:solidFill>
            <a:schemeClr val="accent1"/>
          </a:solidFill>
          <a:ln w="9525" algn="ctr">
            <a:solidFill>
              <a:schemeClr val="tx1"/>
            </a:solidFill>
            <a:miter lim="800000"/>
            <a:headEnd/>
            <a:tailEnd/>
          </a:ln>
        </p:spPr>
        <p:txBody>
          <a:bodyPr wrap="none" anchor="ctr"/>
          <a:lstStyle/>
          <a:p>
            <a:pPr algn="ctr"/>
            <a:endParaRPr lang="en-US">
              <a:latin typeface="Arial" charset="0"/>
            </a:endParaRPr>
          </a:p>
        </p:txBody>
      </p:sp>
      <p:sp>
        <p:nvSpPr>
          <p:cNvPr id="245801" name="Line 41"/>
          <p:cNvSpPr>
            <a:spLocks noChangeShapeType="1"/>
          </p:cNvSpPr>
          <p:nvPr/>
        </p:nvSpPr>
        <p:spPr bwMode="auto">
          <a:xfrm>
            <a:off x="4572000" y="1295400"/>
            <a:ext cx="0" cy="3810000"/>
          </a:xfrm>
          <a:prstGeom prst="line">
            <a:avLst/>
          </a:prstGeom>
          <a:noFill/>
          <a:ln w="9525">
            <a:solidFill>
              <a:schemeClr val="tx1"/>
            </a:solidFill>
            <a:round/>
            <a:headEnd/>
            <a:tailEnd/>
          </a:ln>
        </p:spPr>
        <p:txBody>
          <a:bodyPr/>
          <a:lstStyle/>
          <a:p>
            <a:endParaRPr lang="en-US"/>
          </a:p>
        </p:txBody>
      </p:sp>
      <p:sp>
        <p:nvSpPr>
          <p:cNvPr id="245802" name="Line 42"/>
          <p:cNvSpPr>
            <a:spLocks noChangeShapeType="1"/>
          </p:cNvSpPr>
          <p:nvPr/>
        </p:nvSpPr>
        <p:spPr bwMode="auto">
          <a:xfrm>
            <a:off x="0" y="2209800"/>
            <a:ext cx="9144000" cy="0"/>
          </a:xfrm>
          <a:prstGeom prst="line">
            <a:avLst/>
          </a:prstGeom>
          <a:noFill/>
          <a:ln w="9525">
            <a:solidFill>
              <a:schemeClr val="tx1"/>
            </a:solidFill>
            <a:round/>
            <a:headEnd/>
            <a:tailEnd/>
          </a:ln>
        </p:spPr>
        <p:txBody>
          <a:bodyPr/>
          <a:lstStyle/>
          <a:p>
            <a:endParaRPr lang="en-US"/>
          </a:p>
        </p:txBody>
      </p:sp>
      <p:sp>
        <p:nvSpPr>
          <p:cNvPr id="8198" name="Text Box 44"/>
          <p:cNvSpPr txBox="1">
            <a:spLocks noChangeArrowheads="1"/>
          </p:cNvSpPr>
          <p:nvPr/>
        </p:nvSpPr>
        <p:spPr bwMode="auto">
          <a:xfrm>
            <a:off x="228600" y="1355725"/>
            <a:ext cx="4267200" cy="701675"/>
          </a:xfrm>
          <a:prstGeom prst="rect">
            <a:avLst/>
          </a:prstGeom>
          <a:noFill/>
          <a:ln w="9525" algn="ctr">
            <a:noFill/>
            <a:miter lim="800000"/>
            <a:headEnd/>
            <a:tailEnd/>
          </a:ln>
        </p:spPr>
        <p:txBody>
          <a:bodyPr>
            <a:spAutoFit/>
          </a:bodyPr>
          <a:lstStyle/>
          <a:p>
            <a:endParaRPr lang="en-US">
              <a:latin typeface="Arial" charset="0"/>
            </a:endParaRPr>
          </a:p>
        </p:txBody>
      </p:sp>
      <p:sp>
        <p:nvSpPr>
          <p:cNvPr id="245805" name="Text Box 45"/>
          <p:cNvSpPr txBox="1">
            <a:spLocks noChangeArrowheads="1"/>
          </p:cNvSpPr>
          <p:nvPr/>
        </p:nvSpPr>
        <p:spPr bwMode="auto">
          <a:xfrm>
            <a:off x="304800" y="1447800"/>
            <a:ext cx="4191000" cy="701675"/>
          </a:xfrm>
          <a:prstGeom prst="rect">
            <a:avLst/>
          </a:prstGeom>
          <a:noFill/>
          <a:ln w="9525" algn="ctr">
            <a:noFill/>
            <a:miter lim="800000"/>
            <a:headEnd/>
            <a:tailEnd/>
          </a:ln>
        </p:spPr>
        <p:txBody>
          <a:bodyPr>
            <a:spAutoFit/>
          </a:bodyPr>
          <a:lstStyle/>
          <a:p>
            <a:pPr>
              <a:spcBef>
                <a:spcPct val="50000"/>
              </a:spcBef>
            </a:pPr>
            <a:r>
              <a:rPr lang="en-US" sz="2800">
                <a:latin typeface="Arial" charset="0"/>
              </a:rPr>
              <a:t>Từ</a:t>
            </a:r>
            <a:r>
              <a:rPr lang="en-US">
                <a:latin typeface="Arial" charset="0"/>
              </a:rPr>
              <a:t> </a:t>
            </a:r>
            <a:r>
              <a:rPr lang="en-US" sz="2800">
                <a:latin typeface="Arial" charset="0"/>
              </a:rPr>
              <a:t>ghép phân loại</a:t>
            </a:r>
          </a:p>
        </p:txBody>
      </p:sp>
      <p:sp>
        <p:nvSpPr>
          <p:cNvPr id="245806" name="Text Box 46"/>
          <p:cNvSpPr txBox="1">
            <a:spLocks noChangeArrowheads="1"/>
          </p:cNvSpPr>
          <p:nvPr/>
        </p:nvSpPr>
        <p:spPr bwMode="auto">
          <a:xfrm>
            <a:off x="4876800" y="1447800"/>
            <a:ext cx="3962400" cy="519113"/>
          </a:xfrm>
          <a:prstGeom prst="rect">
            <a:avLst/>
          </a:prstGeom>
          <a:noFill/>
          <a:ln w="9525" algn="ctr">
            <a:noFill/>
            <a:miter lim="800000"/>
            <a:headEnd/>
            <a:tailEnd/>
          </a:ln>
        </p:spPr>
        <p:txBody>
          <a:bodyPr>
            <a:spAutoFit/>
          </a:bodyPr>
          <a:lstStyle/>
          <a:p>
            <a:pPr>
              <a:spcBef>
                <a:spcPct val="50000"/>
              </a:spcBef>
            </a:pPr>
            <a:r>
              <a:rPr lang="en-US" sz="2800">
                <a:latin typeface="Arial" charset="0"/>
              </a:rPr>
              <a:t>Từ ghép tổng hợp</a:t>
            </a:r>
          </a:p>
        </p:txBody>
      </p:sp>
      <p:sp>
        <p:nvSpPr>
          <p:cNvPr id="245807" name="Text Box 47"/>
          <p:cNvSpPr txBox="1">
            <a:spLocks noChangeArrowheads="1"/>
          </p:cNvSpPr>
          <p:nvPr/>
        </p:nvSpPr>
        <p:spPr bwMode="auto">
          <a:xfrm>
            <a:off x="0" y="2514600"/>
            <a:ext cx="4572000" cy="1128713"/>
          </a:xfrm>
          <a:prstGeom prst="rect">
            <a:avLst/>
          </a:prstGeom>
          <a:noFill/>
          <a:ln w="9525" algn="ctr">
            <a:noFill/>
            <a:miter lim="800000"/>
            <a:headEnd/>
            <a:tailEnd/>
          </a:ln>
        </p:spPr>
        <p:txBody>
          <a:bodyPr>
            <a:spAutoFit/>
          </a:bodyPr>
          <a:lstStyle/>
          <a:p>
            <a:pPr>
              <a:spcBef>
                <a:spcPct val="50000"/>
              </a:spcBef>
            </a:pPr>
            <a:r>
              <a:rPr lang="en-US" sz="2800">
                <a:latin typeface="Arial" charset="0"/>
              </a:rPr>
              <a:t>Đường</a:t>
            </a:r>
            <a:r>
              <a:rPr lang="en-US">
                <a:latin typeface="Arial" charset="0"/>
              </a:rPr>
              <a:t> </a:t>
            </a:r>
            <a:r>
              <a:rPr lang="en-US" sz="2800">
                <a:latin typeface="Arial" charset="0"/>
              </a:rPr>
              <a:t>ray, xe đạp,tàu hỏa, xe điện, máy bay</a:t>
            </a:r>
          </a:p>
        </p:txBody>
      </p:sp>
      <p:sp>
        <p:nvSpPr>
          <p:cNvPr id="245808" name="Text Box 48"/>
          <p:cNvSpPr txBox="1">
            <a:spLocks noChangeArrowheads="1"/>
          </p:cNvSpPr>
          <p:nvPr/>
        </p:nvSpPr>
        <p:spPr bwMode="auto">
          <a:xfrm>
            <a:off x="4724400" y="2667000"/>
            <a:ext cx="4267200" cy="1373188"/>
          </a:xfrm>
          <a:prstGeom prst="rect">
            <a:avLst/>
          </a:prstGeom>
          <a:noFill/>
          <a:ln w="9525" algn="ctr">
            <a:noFill/>
            <a:miter lim="800000"/>
            <a:headEnd/>
            <a:tailEnd/>
          </a:ln>
        </p:spPr>
        <p:txBody>
          <a:bodyPr>
            <a:spAutoFit/>
          </a:bodyPr>
          <a:lstStyle/>
          <a:p>
            <a:pPr>
              <a:spcBef>
                <a:spcPct val="50000"/>
              </a:spcBef>
            </a:pPr>
            <a:r>
              <a:rPr lang="en-US" sz="2800">
                <a:latin typeface="Arial" charset="0"/>
              </a:rPr>
              <a:t>Ruộng đồng, làng xóm,núi non, gò đống, bờ bãi, hình dáng, màu sắc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45805">
                                            <p:txEl>
                                              <p:pRg st="0" end="0"/>
                                            </p:txEl>
                                          </p:spTgt>
                                        </p:tgtEl>
                                        <p:attrNameLst>
                                          <p:attrName>style.visibility</p:attrName>
                                        </p:attrNameLst>
                                      </p:cBhvr>
                                      <p:to>
                                        <p:strVal val="visible"/>
                                      </p:to>
                                    </p:set>
                                    <p:animEffect transition="in" filter="box(in)">
                                      <p:cBhvr>
                                        <p:cTn id="7" dur="500"/>
                                        <p:tgtEl>
                                          <p:spTgt spid="24580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45806">
                                            <p:txEl>
                                              <p:pRg st="0" end="0"/>
                                            </p:txEl>
                                          </p:spTgt>
                                        </p:tgtEl>
                                        <p:attrNameLst>
                                          <p:attrName>style.visibility</p:attrName>
                                        </p:attrNameLst>
                                      </p:cBhvr>
                                      <p:to>
                                        <p:strVal val="visible"/>
                                      </p:to>
                                    </p:set>
                                    <p:animEffect transition="in" filter="box(in)">
                                      <p:cBhvr>
                                        <p:cTn id="10" dur="500"/>
                                        <p:tgtEl>
                                          <p:spTgt spid="245806">
                                            <p:txEl>
                                              <p:pRg st="0" end="0"/>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45808"/>
                                        </p:tgtEl>
                                        <p:attrNameLst>
                                          <p:attrName>style.visibility</p:attrName>
                                        </p:attrNameLst>
                                      </p:cBhvr>
                                      <p:to>
                                        <p:strVal val="visible"/>
                                      </p:to>
                                    </p:set>
                                    <p:animEffect transition="in" filter="box(in)">
                                      <p:cBhvr>
                                        <p:cTn id="13" dur="500"/>
                                        <p:tgtEl>
                                          <p:spTgt spid="245808"/>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45807"/>
                                        </p:tgtEl>
                                        <p:attrNameLst>
                                          <p:attrName>style.visibility</p:attrName>
                                        </p:attrNameLst>
                                      </p:cBhvr>
                                      <p:to>
                                        <p:strVal val="visible"/>
                                      </p:to>
                                    </p:set>
                                    <p:animEffect transition="in" filter="box(in)">
                                      <p:cBhvr>
                                        <p:cTn id="16" dur="500"/>
                                        <p:tgtEl>
                                          <p:spTgt spid="245807"/>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245800"/>
                                        </p:tgtEl>
                                        <p:attrNameLst>
                                          <p:attrName>style.visibility</p:attrName>
                                        </p:attrNameLst>
                                      </p:cBhvr>
                                      <p:to>
                                        <p:strVal val="visible"/>
                                      </p:to>
                                    </p:set>
                                    <p:animEffect transition="in" filter="box(in)">
                                      <p:cBhvr>
                                        <p:cTn id="19" dur="500"/>
                                        <p:tgtEl>
                                          <p:spTgt spid="245800"/>
                                        </p:tgtEl>
                                      </p:cBhvr>
                                    </p:animEffect>
                                  </p:childTnLst>
                                </p:cTn>
                              </p:par>
                              <p:par>
                                <p:cTn id="20" presetID="4" presetClass="entr" presetSubtype="16" fill="hold" grpId="1" nodeType="withEffect">
                                  <p:stCondLst>
                                    <p:cond delay="0"/>
                                  </p:stCondLst>
                                  <p:childTnLst>
                                    <p:set>
                                      <p:cBhvr>
                                        <p:cTn id="21" dur="1" fill="hold">
                                          <p:stCondLst>
                                            <p:cond delay="0"/>
                                          </p:stCondLst>
                                        </p:cTn>
                                        <p:tgtEl>
                                          <p:spTgt spid="245807"/>
                                        </p:tgtEl>
                                        <p:attrNameLst>
                                          <p:attrName>style.visibility</p:attrName>
                                        </p:attrNameLst>
                                      </p:cBhvr>
                                      <p:to>
                                        <p:strVal val="visible"/>
                                      </p:to>
                                    </p:set>
                                    <p:animEffect transition="in" filter="box(in)">
                                      <p:cBhvr>
                                        <p:cTn id="22" dur="500"/>
                                        <p:tgtEl>
                                          <p:spTgt spid="245807"/>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245801"/>
                                        </p:tgtEl>
                                        <p:attrNameLst>
                                          <p:attrName>style.visibility</p:attrName>
                                        </p:attrNameLst>
                                      </p:cBhvr>
                                      <p:to>
                                        <p:strVal val="visible"/>
                                      </p:to>
                                    </p:set>
                                    <p:animEffect transition="in" filter="box(in)">
                                      <p:cBhvr>
                                        <p:cTn id="25" dur="500"/>
                                        <p:tgtEl>
                                          <p:spTgt spid="245801"/>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245802"/>
                                        </p:tgtEl>
                                        <p:attrNameLst>
                                          <p:attrName>style.visibility</p:attrName>
                                        </p:attrNameLst>
                                      </p:cBhvr>
                                      <p:to>
                                        <p:strVal val="visible"/>
                                      </p:to>
                                    </p:set>
                                    <p:animEffect transition="in" filter="box(in)">
                                      <p:cBhvr>
                                        <p:cTn id="28" dur="500"/>
                                        <p:tgtEl>
                                          <p:spTgt spid="245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0" grpId="0" animBg="1"/>
      <p:bldP spid="245801" grpId="0" animBg="1"/>
      <p:bldP spid="245802" grpId="0" animBg="1"/>
      <p:bldP spid="245807" grpId="0"/>
      <p:bldP spid="245807" grpId="1"/>
      <p:bldP spid="24580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a:xfrm>
            <a:off x="-228600" y="-76200"/>
            <a:ext cx="9372600" cy="1139825"/>
          </a:xfrm>
        </p:spPr>
        <p:txBody>
          <a:bodyPr/>
          <a:lstStyle/>
          <a:p>
            <a:pPr algn="l" eaLnBrk="1" hangingPunct="1">
              <a:defRPr/>
            </a:pPr>
            <a:r>
              <a:rPr lang="en-US" sz="2800" b="1" i="1" u="sng" smtClean="0"/>
              <a:t>Bài 3</a:t>
            </a:r>
            <a:r>
              <a:rPr lang="en-US" sz="2800" b="1" i="1" smtClean="0"/>
              <a:t>:</a:t>
            </a:r>
            <a:r>
              <a:rPr lang="en-US" sz="3600" smtClean="0"/>
              <a:t> </a:t>
            </a:r>
            <a:r>
              <a:rPr lang="en-US" sz="2800" i="1" smtClean="0"/>
              <a:t>Xếp các từ láy trong đoạn văn sau vào nhóm thích hợp:</a:t>
            </a:r>
          </a:p>
        </p:txBody>
      </p:sp>
      <p:sp>
        <p:nvSpPr>
          <p:cNvPr id="248835" name="Rectangle 3"/>
          <p:cNvSpPr>
            <a:spLocks noGrp="1" noChangeArrowheads="1"/>
          </p:cNvSpPr>
          <p:nvPr>
            <p:ph type="body" idx="1"/>
          </p:nvPr>
        </p:nvSpPr>
        <p:spPr>
          <a:xfrm>
            <a:off x="0" y="1219200"/>
            <a:ext cx="9144000" cy="5791200"/>
          </a:xfrm>
        </p:spPr>
        <p:txBody>
          <a:bodyPr/>
          <a:lstStyle/>
          <a:p>
            <a:pPr algn="ctr" eaLnBrk="1" hangingPunct="1">
              <a:lnSpc>
                <a:spcPct val="90000"/>
              </a:lnSpc>
              <a:buFont typeface="Wingdings" pitchFamily="2" charset="2"/>
              <a:buNone/>
              <a:defRPr/>
            </a:pPr>
            <a:r>
              <a:rPr lang="en-US" b="1" i="1" smtClean="0">
                <a:solidFill>
                  <a:schemeClr val="tx2"/>
                </a:solidFill>
                <a:latin typeface="Arial"/>
              </a:rPr>
              <a:t>Cây nhút nhát</a:t>
            </a:r>
          </a:p>
          <a:p>
            <a:pPr eaLnBrk="1" hangingPunct="1">
              <a:lnSpc>
                <a:spcPct val="90000"/>
              </a:lnSpc>
              <a:buFont typeface="Wingdings" pitchFamily="2" charset="2"/>
              <a:buNone/>
              <a:defRPr/>
            </a:pPr>
            <a:r>
              <a:rPr lang="en-US" sz="2800" smtClean="0">
                <a:solidFill>
                  <a:schemeClr val="tx2"/>
                </a:solidFill>
                <a:latin typeface="Arial"/>
              </a:rPr>
              <a:t>		Gió rào rào nổi lên. Có một tiếng động gì lạ lắm. Những chiếc lá khô lạt xạt lướt trên cỏ. Cây xấu hổ co rúm mình lại. Nó bỗng thấy xung quanh lao xao. He hé mắt nhìn : không có gì lạ cả. Lúc bấy giờ nó mới mở bừng những con mắt lá và quả nhiên không có gì lạ cả.</a:t>
            </a:r>
          </a:p>
          <a:p>
            <a:pPr eaLnBrk="1" hangingPunct="1">
              <a:lnSpc>
                <a:spcPct val="90000"/>
              </a:lnSpc>
              <a:buFont typeface="Wingdings" pitchFamily="2" charset="2"/>
              <a:buNone/>
              <a:defRPr/>
            </a:pPr>
            <a:r>
              <a:rPr lang="en-US" sz="2800" smtClean="0">
                <a:solidFill>
                  <a:schemeClr val="tx2"/>
                </a:solidFill>
                <a:latin typeface="Arial"/>
              </a:rPr>
              <a:t>	a) Từ láy có hai tiếng giống nhau ở âm đầu.</a:t>
            </a:r>
          </a:p>
          <a:p>
            <a:pPr eaLnBrk="1" hangingPunct="1">
              <a:lnSpc>
                <a:spcPct val="90000"/>
              </a:lnSpc>
              <a:buFont typeface="Wingdings" pitchFamily="2" charset="2"/>
              <a:buNone/>
              <a:defRPr/>
            </a:pPr>
            <a:r>
              <a:rPr lang="en-US" sz="2800" smtClean="0">
                <a:solidFill>
                  <a:schemeClr val="tx2"/>
                </a:solidFill>
                <a:latin typeface="Arial"/>
              </a:rPr>
              <a:t>	b) Từ láy có hai tiếng giống nhau ở vần.</a:t>
            </a:r>
          </a:p>
          <a:p>
            <a:pPr eaLnBrk="1" hangingPunct="1">
              <a:lnSpc>
                <a:spcPct val="90000"/>
              </a:lnSpc>
              <a:buFont typeface="Wingdings" pitchFamily="2" charset="2"/>
              <a:buNone/>
              <a:defRPr/>
            </a:pPr>
            <a:r>
              <a:rPr lang="en-US" sz="2800" smtClean="0">
                <a:solidFill>
                  <a:schemeClr val="tx2"/>
                </a:solidFill>
                <a:latin typeface="Arial"/>
              </a:rPr>
              <a:t>	c) Từ láy có hai tiếng giống nhau ở cả âm đầu 	và vần.</a:t>
            </a:r>
          </a:p>
          <a:p>
            <a:pPr eaLnBrk="1" hangingPunct="1">
              <a:lnSpc>
                <a:spcPct val="90000"/>
              </a:lnSpc>
              <a:buFont typeface="Wingdings" pitchFamily="2" charset="2"/>
              <a:buNone/>
              <a:defRPr/>
            </a:pPr>
            <a:endParaRPr lang="en-US" sz="2800" smtClean="0">
              <a:solidFill>
                <a:schemeClr val="tx2"/>
              </a:solidFill>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8834"/>
                                        </p:tgtEl>
                                        <p:attrNameLst>
                                          <p:attrName>style.visibility</p:attrName>
                                        </p:attrNameLst>
                                      </p:cBhvr>
                                      <p:to>
                                        <p:strVal val="visible"/>
                                      </p:to>
                                    </p:set>
                                    <p:animEffect transition="in" filter="box(in)">
                                      <p:cBhvr>
                                        <p:cTn id="7" dur="500"/>
                                        <p:tgtEl>
                                          <p:spTgt spid="248834"/>
                                        </p:tgtEl>
                                      </p:cBhvr>
                                    </p:animEffect>
                                  </p:childTnLst>
                                </p:cTn>
                              </p:par>
                              <p:par>
                                <p:cTn id="8" presetID="4" presetClass="entr" presetSubtype="16" fill="hold" nodeType="withEffect">
                                  <p:stCondLst>
                                    <p:cond delay="0"/>
                                  </p:stCondLst>
                                  <p:childTnLst>
                                    <p:set>
                                      <p:cBhvr>
                                        <p:cTn id="9" dur="1" fill="hold">
                                          <p:stCondLst>
                                            <p:cond delay="0"/>
                                          </p:stCondLst>
                                        </p:cTn>
                                        <p:tgtEl>
                                          <p:spTgt spid="248835">
                                            <p:txEl>
                                              <p:pRg st="0" end="0"/>
                                            </p:txEl>
                                          </p:spTgt>
                                        </p:tgtEl>
                                        <p:attrNameLst>
                                          <p:attrName>style.visibility</p:attrName>
                                        </p:attrNameLst>
                                      </p:cBhvr>
                                      <p:to>
                                        <p:strVal val="visible"/>
                                      </p:to>
                                    </p:set>
                                    <p:animEffect transition="in" filter="box(in)">
                                      <p:cBhvr>
                                        <p:cTn id="10" dur="500"/>
                                        <p:tgtEl>
                                          <p:spTgt spid="248835">
                                            <p:txEl>
                                              <p:pRg st="0" end="0"/>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48835">
                                            <p:txEl>
                                              <p:pRg st="1" end="1"/>
                                            </p:txEl>
                                          </p:spTgt>
                                        </p:tgtEl>
                                        <p:attrNameLst>
                                          <p:attrName>style.visibility</p:attrName>
                                        </p:attrNameLst>
                                      </p:cBhvr>
                                      <p:to>
                                        <p:strVal val="visible"/>
                                      </p:to>
                                    </p:set>
                                    <p:animEffect transition="in" filter="box(in)">
                                      <p:cBhvr>
                                        <p:cTn id="13" dur="500"/>
                                        <p:tgtEl>
                                          <p:spTgt spid="248835">
                                            <p:txEl>
                                              <p:pRg st="1" end="1"/>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48835">
                                            <p:txEl>
                                              <p:pRg st="2" end="2"/>
                                            </p:txEl>
                                          </p:spTgt>
                                        </p:tgtEl>
                                        <p:attrNameLst>
                                          <p:attrName>style.visibility</p:attrName>
                                        </p:attrNameLst>
                                      </p:cBhvr>
                                      <p:to>
                                        <p:strVal val="visible"/>
                                      </p:to>
                                    </p:set>
                                    <p:animEffect transition="in" filter="box(in)">
                                      <p:cBhvr>
                                        <p:cTn id="16" dur="500"/>
                                        <p:tgtEl>
                                          <p:spTgt spid="248835">
                                            <p:txEl>
                                              <p:pRg st="2" end="2"/>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248835">
                                            <p:txEl>
                                              <p:pRg st="3" end="3"/>
                                            </p:txEl>
                                          </p:spTgt>
                                        </p:tgtEl>
                                        <p:attrNameLst>
                                          <p:attrName>style.visibility</p:attrName>
                                        </p:attrNameLst>
                                      </p:cBhvr>
                                      <p:to>
                                        <p:strVal val="visible"/>
                                      </p:to>
                                    </p:set>
                                    <p:animEffect transition="in" filter="box(in)">
                                      <p:cBhvr>
                                        <p:cTn id="19" dur="500"/>
                                        <p:tgtEl>
                                          <p:spTgt spid="248835">
                                            <p:txEl>
                                              <p:pRg st="3" end="3"/>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248835">
                                            <p:txEl>
                                              <p:pRg st="4" end="4"/>
                                            </p:txEl>
                                          </p:spTgt>
                                        </p:tgtEl>
                                        <p:attrNameLst>
                                          <p:attrName>style.visibility</p:attrName>
                                        </p:attrNameLst>
                                      </p:cBhvr>
                                      <p:to>
                                        <p:strVal val="visible"/>
                                      </p:to>
                                    </p:set>
                                    <p:animEffect transition="in" filter="box(in)">
                                      <p:cBhvr>
                                        <p:cTn id="22" dur="500"/>
                                        <p:tgtEl>
                                          <p:spTgt spid="2488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457200" y="-228600"/>
            <a:ext cx="8229600" cy="1139825"/>
          </a:xfrm>
        </p:spPr>
        <p:txBody>
          <a:bodyPr/>
          <a:lstStyle/>
          <a:p>
            <a:pPr algn="l" eaLnBrk="1" hangingPunct="1">
              <a:defRPr/>
            </a:pPr>
            <a:r>
              <a:rPr lang="en-US" sz="3600" u="sng" smtClean="0">
                <a:solidFill>
                  <a:srgbClr val="FFCC00"/>
                </a:solidFill>
              </a:rPr>
              <a:t>Bài 3:</a:t>
            </a:r>
          </a:p>
        </p:txBody>
      </p:sp>
      <p:graphicFrame>
        <p:nvGraphicFramePr>
          <p:cNvPr id="249917" name="Group 61"/>
          <p:cNvGraphicFramePr>
            <a:graphicFrameLocks noGrp="1"/>
          </p:cNvGraphicFramePr>
          <p:nvPr>
            <p:ph idx="1"/>
          </p:nvPr>
        </p:nvGraphicFramePr>
        <p:xfrm>
          <a:off x="152400" y="1524000"/>
          <a:ext cx="8763000" cy="3781425"/>
        </p:xfrm>
        <a:graphic>
          <a:graphicData uri="http://schemas.openxmlformats.org/drawingml/2006/table">
            <a:tbl>
              <a:tblPr/>
              <a:tblGrid>
                <a:gridCol w="3124200"/>
                <a:gridCol w="2895600"/>
                <a:gridCol w="2743200"/>
              </a:tblGrid>
              <a:tr h="204181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3200" b="0" i="0" u="none" strike="noStrike" cap="none" normalizeH="0" baseline="0" smtClean="0">
                          <a:ln>
                            <a:noFill/>
                          </a:ln>
                          <a:solidFill>
                            <a:srgbClr val="FFCC00"/>
                          </a:solidFill>
                          <a:effectLst>
                            <a:outerShdw blurRad="38100" dist="38100" dir="2700000" algn="tl">
                              <a:srgbClr val="000000"/>
                            </a:outerShdw>
                          </a:effectLst>
                          <a:latin typeface="Times New Roman" pitchFamily="18" charset="0"/>
                        </a:rPr>
                        <a:t>Từ láy có hai tiếng giống nhau ở âm đầu</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3200" b="0" i="0" u="none" strike="noStrike" cap="none" normalizeH="0" baseline="0" smtClean="0">
                          <a:ln>
                            <a:noFill/>
                          </a:ln>
                          <a:solidFill>
                            <a:srgbClr val="FFCC00"/>
                          </a:solidFill>
                          <a:effectLst>
                            <a:outerShdw blurRad="38100" dist="38100" dir="2700000" algn="tl">
                              <a:srgbClr val="000000"/>
                            </a:outerShdw>
                          </a:effectLst>
                          <a:latin typeface="Times New Roman" pitchFamily="18" charset="0"/>
                        </a:rPr>
                        <a:t>Từ láy có hai tiếng giống nhau ở vần</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3200" b="0" i="0" u="none" strike="noStrike" cap="none" normalizeH="0" baseline="0" smtClean="0">
                          <a:ln>
                            <a:noFill/>
                          </a:ln>
                          <a:solidFill>
                            <a:srgbClr val="FFCC00"/>
                          </a:solidFill>
                          <a:effectLst>
                            <a:outerShdw blurRad="38100" dist="38100" dir="2700000" algn="tl">
                              <a:srgbClr val="000000"/>
                            </a:outerShdw>
                          </a:effectLst>
                          <a:latin typeface="Times New Roman" pitchFamily="18" charset="0"/>
                        </a:rPr>
                        <a:t>Từ láy có hai tiếng giống nhau ở cả âm và vần</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3960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3200" b="0" i="0" u="none" strike="noStrike" cap="none" normalizeH="0" baseline="0" smtClean="0">
                          <a:ln>
                            <a:noFill/>
                          </a:ln>
                          <a:solidFill>
                            <a:srgbClr val="FFCC00"/>
                          </a:solidFill>
                          <a:effectLst>
                            <a:outerShdw blurRad="38100" dist="38100" dir="2700000" algn="tl">
                              <a:srgbClr val="000000"/>
                            </a:outerShdw>
                          </a:effectLst>
                          <a:latin typeface="Times New Roman" pitchFamily="18" charset="0"/>
                        </a:rPr>
                        <a:t>Nhút nhát</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3200" b="0" i="0" u="none" strike="noStrike" cap="none" normalizeH="0" baseline="0" smtClean="0">
                          <a:ln>
                            <a:noFill/>
                          </a:ln>
                          <a:solidFill>
                            <a:srgbClr val="FFCC00"/>
                          </a:solidFill>
                          <a:effectLst>
                            <a:outerShdw blurRad="38100" dist="38100" dir="2700000" algn="tl">
                              <a:srgbClr val="000000"/>
                            </a:outerShdw>
                          </a:effectLst>
                          <a:latin typeface="Times New Roman" pitchFamily="18" charset="0"/>
                        </a:rPr>
                        <a:t>Lao xao,lạt xạt</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3200" b="0" i="0" u="none" strike="noStrike" cap="none" normalizeH="0" baseline="0" smtClean="0">
                          <a:ln>
                            <a:noFill/>
                          </a:ln>
                          <a:solidFill>
                            <a:srgbClr val="FFCC00"/>
                          </a:solidFill>
                          <a:effectLst>
                            <a:outerShdw blurRad="38100" dist="38100" dir="2700000" algn="tl">
                              <a:srgbClr val="000000"/>
                            </a:outerShdw>
                          </a:effectLst>
                          <a:latin typeface="Times New Roman" pitchFamily="18" charset="0"/>
                        </a:rPr>
                        <a:t>Rào rào,he hé</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2136</TotalTime>
  <Words>332</Words>
  <Application>Microsoft Office PowerPoint</Application>
  <PresentationFormat>On-screen Show (4:3)</PresentationFormat>
  <Paragraphs>50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Times New Roman</vt:lpstr>
      <vt:lpstr>Arial</vt:lpstr>
      <vt:lpstr>Verdana</vt:lpstr>
      <vt:lpstr>Wingdings</vt:lpstr>
      <vt:lpstr>.VnArial</vt:lpstr>
      <vt:lpstr>Cliff</vt:lpstr>
      <vt:lpstr>Slide 1</vt:lpstr>
      <vt:lpstr>Luyện từ và câu</vt:lpstr>
      <vt:lpstr>Luyện từ và câu</vt:lpstr>
      <vt:lpstr> Luyện từ và câu  Luyện tập về từ ghép và từ láy</vt:lpstr>
      <vt:lpstr>Slide 5</vt:lpstr>
      <vt:lpstr>Slide 6</vt:lpstr>
      <vt:lpstr>Bài 3: Xếp các từ láy trong đoạn văn sau vào nhóm thích hợp:</vt:lpstr>
      <vt:lpstr>Bài 3:</vt:lpstr>
    </vt:vector>
  </TitlesOfParts>
  <Company>YENVIEN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BµI GI¶NG §IÖN Tö</dc:title>
  <dc:creator>HAI</dc:creator>
  <cp:lastModifiedBy>CSTeam</cp:lastModifiedBy>
  <cp:revision>102</cp:revision>
  <dcterms:created xsi:type="dcterms:W3CDTF">2005-12-31T14:17:08Z</dcterms:created>
  <dcterms:modified xsi:type="dcterms:W3CDTF">2016-06-30T01:28:41Z</dcterms:modified>
</cp:coreProperties>
</file>